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1"/>
  </p:notesMasterIdLst>
  <p:sldIdLst>
    <p:sldId id="256" r:id="rId2"/>
    <p:sldId id="264" r:id="rId3"/>
    <p:sldId id="265" r:id="rId4"/>
    <p:sldId id="270" r:id="rId5"/>
    <p:sldId id="297" r:id="rId6"/>
    <p:sldId id="299" r:id="rId7"/>
    <p:sldId id="301" r:id="rId8"/>
    <p:sldId id="277" r:id="rId9"/>
    <p:sldId id="304" r:id="rId10"/>
    <p:sldId id="303" r:id="rId11"/>
    <p:sldId id="305" r:id="rId12"/>
    <p:sldId id="306" r:id="rId13"/>
    <p:sldId id="307" r:id="rId14"/>
    <p:sldId id="308" r:id="rId15"/>
    <p:sldId id="271" r:id="rId16"/>
    <p:sldId id="293" r:id="rId17"/>
    <p:sldId id="267" r:id="rId18"/>
    <p:sldId id="309" r:id="rId19"/>
    <p:sldId id="268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CC"/>
    <a:srgbClr val="CC0489"/>
    <a:srgbClr val="AD0374"/>
    <a:srgbClr val="FB3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8" autoAdjust="0"/>
  </p:normalViewPr>
  <p:slideViewPr>
    <p:cSldViewPr>
      <p:cViewPr varScale="1">
        <p:scale>
          <a:sx n="87" d="100"/>
          <a:sy n="87" d="100"/>
        </p:scale>
        <p:origin x="1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91853851290874E-2"/>
          <c:y val="2.7668612356761109E-2"/>
          <c:w val="0.92686798844845042"/>
          <c:h val="0.74875791210380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'カテゴリー変数Chi-square'!$K$246</c:f>
              <c:strCache>
                <c:ptCount val="1"/>
                <c:pt idx="0">
                  <c:v>Train involved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'カテゴリー変数Chi-square'!$I$247:$J$257</c:f>
              <c:multiLvlStrCache>
                <c:ptCount val="11"/>
                <c:lvl>
                  <c:pt idx="0">
                    <c:v>NO</c:v>
                  </c:pt>
                  <c:pt idx="1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6">
                    <c:v>NO</c:v>
                  </c:pt>
                  <c:pt idx="7">
                    <c:v>YES</c:v>
                  </c:pt>
                  <c:pt idx="9">
                    <c:v>NO</c:v>
                  </c:pt>
                  <c:pt idx="10">
                    <c:v>YES</c:v>
                  </c:pt>
                </c:lvl>
                <c:lvl>
                  <c:pt idx="0">
                    <c:v>Smart crossing</c:v>
                  </c:pt>
                  <c:pt idx="3">
                    <c:v>Hindrance notification device</c:v>
                  </c:pt>
                  <c:pt idx="6">
                    <c:v>Vehicle bottleneck</c:v>
                  </c:pt>
                  <c:pt idx="9">
                    <c:v>Pedestrian bottleneck</c:v>
                  </c:pt>
                </c:lvl>
              </c:multiLvlStrCache>
            </c:multiLvlStrRef>
          </c:cat>
          <c:val>
            <c:numRef>
              <c:f>'カテゴリー変数Chi-square'!$K$247:$K$257</c:f>
              <c:numCache>
                <c:formatCode>0.00_ </c:formatCode>
                <c:ptCount val="11"/>
                <c:pt idx="0">
                  <c:v>0.1218181818181818</c:v>
                </c:pt>
                <c:pt idx="1">
                  <c:v>0.22222222222222221</c:v>
                </c:pt>
                <c:pt idx="3">
                  <c:v>0.19327731092436978</c:v>
                </c:pt>
                <c:pt idx="4">
                  <c:v>0.18483063328424154</c:v>
                </c:pt>
                <c:pt idx="6">
                  <c:v>0.19607843137254904</c:v>
                </c:pt>
                <c:pt idx="7">
                  <c:v>0.15686274509803902</c:v>
                </c:pt>
                <c:pt idx="9">
                  <c:v>0.18522727272727305</c:v>
                </c:pt>
                <c:pt idx="10">
                  <c:v>0.1853088480801337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A-4507-9565-172FED6D995D}"/>
            </c:ext>
          </c:extLst>
        </c:ser>
        <c:ser>
          <c:idx val="1"/>
          <c:order val="1"/>
          <c:tx>
            <c:strRef>
              <c:f>'カテゴリー変数Chi-square'!$L$246</c:f>
              <c:strCache>
                <c:ptCount val="1"/>
                <c:pt idx="0">
                  <c:v>Train uninvolved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'カテゴリー変数Chi-square'!$I$247:$J$257</c:f>
              <c:multiLvlStrCache>
                <c:ptCount val="11"/>
                <c:lvl>
                  <c:pt idx="0">
                    <c:v>NO</c:v>
                  </c:pt>
                  <c:pt idx="1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6">
                    <c:v>NO</c:v>
                  </c:pt>
                  <c:pt idx="7">
                    <c:v>YES</c:v>
                  </c:pt>
                  <c:pt idx="9">
                    <c:v>NO</c:v>
                  </c:pt>
                  <c:pt idx="10">
                    <c:v>YES</c:v>
                  </c:pt>
                </c:lvl>
                <c:lvl>
                  <c:pt idx="0">
                    <c:v>Smart crossing</c:v>
                  </c:pt>
                  <c:pt idx="3">
                    <c:v>Hindrance notification device</c:v>
                  </c:pt>
                  <c:pt idx="6">
                    <c:v>Vehicle bottleneck</c:v>
                  </c:pt>
                  <c:pt idx="9">
                    <c:v>Pedestrian bottleneck</c:v>
                  </c:pt>
                </c:lvl>
              </c:multiLvlStrCache>
            </c:multiLvlStrRef>
          </c:cat>
          <c:val>
            <c:numRef>
              <c:f>'カテゴリー変数Chi-square'!$L$247:$L$257</c:f>
              <c:numCache>
                <c:formatCode>0.00_ </c:formatCode>
                <c:ptCount val="11"/>
                <c:pt idx="0">
                  <c:v>0.13454545454545461</c:v>
                </c:pt>
                <c:pt idx="1">
                  <c:v>0.16289104638619181</c:v>
                </c:pt>
                <c:pt idx="3">
                  <c:v>0.13445378151260506</c:v>
                </c:pt>
                <c:pt idx="4">
                  <c:v>0.15390279823269512</c:v>
                </c:pt>
                <c:pt idx="6">
                  <c:v>0.16059757236227817</c:v>
                </c:pt>
                <c:pt idx="7">
                  <c:v>0.12990196078431374</c:v>
                </c:pt>
                <c:pt idx="9">
                  <c:v>8.068181818181816E-2</c:v>
                </c:pt>
                <c:pt idx="10">
                  <c:v>0.25709515859766313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A-4507-9565-172FED6D995D}"/>
            </c:ext>
          </c:extLst>
        </c:ser>
        <c:ser>
          <c:idx val="2"/>
          <c:order val="2"/>
          <c:tx>
            <c:strRef>
              <c:f>'カテゴリー変数Chi-square'!$M$246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'カテゴリー変数Chi-square'!$I$247:$J$257</c:f>
              <c:multiLvlStrCache>
                <c:ptCount val="11"/>
                <c:lvl>
                  <c:pt idx="0">
                    <c:v>NO</c:v>
                  </c:pt>
                  <c:pt idx="1">
                    <c:v>YES</c:v>
                  </c:pt>
                  <c:pt idx="3">
                    <c:v>NO</c:v>
                  </c:pt>
                  <c:pt idx="4">
                    <c:v>YES</c:v>
                  </c:pt>
                  <c:pt idx="6">
                    <c:v>NO</c:v>
                  </c:pt>
                  <c:pt idx="7">
                    <c:v>YES</c:v>
                  </c:pt>
                  <c:pt idx="9">
                    <c:v>NO</c:v>
                  </c:pt>
                  <c:pt idx="10">
                    <c:v>YES</c:v>
                  </c:pt>
                </c:lvl>
                <c:lvl>
                  <c:pt idx="0">
                    <c:v>Smart crossing</c:v>
                  </c:pt>
                  <c:pt idx="3">
                    <c:v>Hindrance notification device</c:v>
                  </c:pt>
                  <c:pt idx="6">
                    <c:v>Vehicle bottleneck</c:v>
                  </c:pt>
                  <c:pt idx="9">
                    <c:v>Pedestrian bottleneck</c:v>
                  </c:pt>
                </c:lvl>
              </c:multiLvlStrCache>
            </c:multiLvlStrRef>
          </c:cat>
          <c:val>
            <c:numRef>
              <c:f>'カテゴリー変数Chi-square'!$M$247:$M$257</c:f>
              <c:numCache>
                <c:formatCode>0.00_ </c:formatCode>
                <c:ptCount val="11"/>
                <c:pt idx="0">
                  <c:v>0.25636363636363674</c:v>
                </c:pt>
                <c:pt idx="1">
                  <c:v>0.38511326860841433</c:v>
                </c:pt>
                <c:pt idx="3">
                  <c:v>0.32773109243697474</c:v>
                </c:pt>
                <c:pt idx="4">
                  <c:v>0.33873343151693619</c:v>
                </c:pt>
                <c:pt idx="6">
                  <c:v>0.35667600373482744</c:v>
                </c:pt>
                <c:pt idx="7">
                  <c:v>0.28676470588235325</c:v>
                </c:pt>
                <c:pt idx="9">
                  <c:v>0.26590909090909126</c:v>
                </c:pt>
                <c:pt idx="10">
                  <c:v>0.44240400667779617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A-4507-9565-172FED6D9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016863"/>
        <c:axId val="836039743"/>
      </c:barChart>
      <c:catAx>
        <c:axId val="83601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36039743"/>
        <c:crosses val="autoZero"/>
        <c:auto val="1"/>
        <c:lblAlgn val="ctr"/>
        <c:lblOffset val="100"/>
        <c:noMultiLvlLbl val="0"/>
      </c:catAx>
      <c:valAx>
        <c:axId val="83603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3601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98078734815358"/>
          <c:y val="2.1976198202354372E-2"/>
          <c:w val="0.6470005211519978"/>
          <c:h val="7.9318278670258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Sheet1!$B$2:$C$5</c:f>
              <c:multiLvlStrCache>
                <c:ptCount val="4"/>
                <c:lvl>
                  <c:pt idx="0">
                    <c:v>Perception errors</c:v>
                  </c:pt>
                  <c:pt idx="1">
                    <c:v>Decision errors</c:v>
                  </c:pt>
                  <c:pt idx="2">
                    <c:v>Perception errors</c:v>
                  </c:pt>
                  <c:pt idx="3">
                    <c:v>Routine violations</c:v>
                  </c:pt>
                </c:lvl>
                <c:lvl>
                  <c:pt idx="0">
                    <c:v>Train drivers</c:v>
                  </c:pt>
                  <c:pt idx="1">
                    <c:v>Other than train drivers (e.g., vehicle drivers, pedestrians)</c:v>
                  </c:pt>
                </c:lvl>
              </c:multiLvlStrCache>
            </c:multiLvlStrRef>
          </c:cat>
          <c:val>
            <c:numRef>
              <c:f>Sheet1!$E$2:$E$5</c:f>
              <c:numCache>
                <c:formatCode>0%</c:formatCode>
                <c:ptCount val="4"/>
                <c:pt idx="0">
                  <c:v>6.5573770491803282E-2</c:v>
                </c:pt>
                <c:pt idx="1">
                  <c:v>8.1967213114754092E-2</c:v>
                </c:pt>
                <c:pt idx="2">
                  <c:v>0.55737704918032782</c:v>
                </c:pt>
                <c:pt idx="3">
                  <c:v>0.42622950819672129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2-411B-9713-54A8FDED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091727"/>
        <c:axId val="668093391"/>
      </c:barChart>
      <c:catAx>
        <c:axId val="66809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668093391"/>
        <c:crosses val="autoZero"/>
        <c:auto val="1"/>
        <c:lblAlgn val="ctr"/>
        <c:lblOffset val="100"/>
        <c:noMultiLvlLbl val="0"/>
      </c:catAx>
      <c:valAx>
        <c:axId val="66809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6809172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3520876907592E-2"/>
          <c:y val="5.9891790484188467E-2"/>
          <c:w val="0.93378283609673174"/>
          <c:h val="0.642599587073864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Sheet1!$B$17:$C$22</c:f>
              <c:multiLvlStrCache>
                <c:ptCount val="6"/>
                <c:lvl>
                  <c:pt idx="0">
                    <c:v>Impact of shields</c:v>
                  </c:pt>
                  <c:pt idx="1">
                    <c:v>Characteristics of crossings</c:v>
                  </c:pt>
                  <c:pt idx="2">
                    <c:v>Concentrate on one point</c:v>
                  </c:pt>
                  <c:pt idx="3">
                    <c:v>Distraction</c:v>
                  </c:pt>
                  <c:pt idx="4">
                    <c:v>Decrease in attention</c:v>
                  </c:pt>
                  <c:pt idx="5">
                    <c:v>Insufficient physical adjustment ability</c:v>
                  </c:pt>
                </c:lvl>
                <c:lvl>
                  <c:pt idx="0">
                    <c:v>Enviromental factors</c:v>
                  </c:pt>
                  <c:pt idx="2">
                    <c:v>Conditions (other than train drivers)</c:v>
                  </c:pt>
                </c:lvl>
              </c:multiLvlStrCache>
            </c:multiLvlStrRef>
          </c:cat>
          <c:val>
            <c:numRef>
              <c:f>Sheet1!$E$17:$E$22</c:f>
              <c:numCache>
                <c:formatCode>0%</c:formatCode>
                <c:ptCount val="6"/>
                <c:pt idx="0">
                  <c:v>0.36065573770491804</c:v>
                </c:pt>
                <c:pt idx="1">
                  <c:v>0.57377049180327866</c:v>
                </c:pt>
                <c:pt idx="2">
                  <c:v>9.8360655737704916E-2</c:v>
                </c:pt>
                <c:pt idx="3">
                  <c:v>0.14754098360655737</c:v>
                </c:pt>
                <c:pt idx="4">
                  <c:v>0.44262295081967212</c:v>
                </c:pt>
                <c:pt idx="5">
                  <c:v>0.11475409836065574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C-4DDB-8746-AD4246584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086319"/>
        <c:axId val="668087567"/>
      </c:barChart>
      <c:catAx>
        <c:axId val="66808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68087567"/>
        <c:crosses val="autoZero"/>
        <c:auto val="1"/>
        <c:lblAlgn val="ctr"/>
        <c:lblOffset val="100"/>
        <c:noMultiLvlLbl val="0"/>
      </c:catAx>
      <c:valAx>
        <c:axId val="66808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68086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Sheet1!$B$30:$C$34</c:f>
              <c:multiLvlStrCache>
                <c:ptCount val="5"/>
                <c:lvl>
                  <c:pt idx="0">
                    <c:v>Inappropriate risk assessment</c:v>
                  </c:pt>
                  <c:pt idx="1">
                    <c:v>Incorrected crossing environment issues</c:v>
                  </c:pt>
                  <c:pt idx="2">
                    <c:v>Inappropriate policy</c:v>
                  </c:pt>
                  <c:pt idx="3">
                    <c:v>Lack of safety information publicity</c:v>
                  </c:pt>
                  <c:pt idx="4">
                    <c:v>Insufficient measures for safety risky people</c:v>
                  </c:pt>
                </c:lvl>
                <c:lvl>
                  <c:pt idx="0">
                    <c:v>Railway company; crossing management company</c:v>
                  </c:pt>
                  <c:pt idx="3">
                    <c:v>Other organizations</c:v>
                  </c:pt>
                </c:lvl>
              </c:multiLvlStrCache>
            </c:multiLvlStrRef>
          </c:cat>
          <c:val>
            <c:numRef>
              <c:f>Sheet1!$E$30:$E$34</c:f>
              <c:numCache>
                <c:formatCode>0%</c:formatCode>
                <c:ptCount val="5"/>
                <c:pt idx="0">
                  <c:v>0.45901639344262296</c:v>
                </c:pt>
                <c:pt idx="1">
                  <c:v>0.67213114754098358</c:v>
                </c:pt>
                <c:pt idx="2">
                  <c:v>0.11475409836065574</c:v>
                </c:pt>
                <c:pt idx="3">
                  <c:v>0.49180327868852458</c:v>
                </c:pt>
                <c:pt idx="4">
                  <c:v>0.14754098360655737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D-45CF-9022-68D2FEB96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478927"/>
        <c:axId val="706475599"/>
      </c:barChart>
      <c:catAx>
        <c:axId val="70647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6475599"/>
        <c:crosses val="autoZero"/>
        <c:auto val="1"/>
        <c:lblAlgn val="ctr"/>
        <c:lblOffset val="100"/>
        <c:noMultiLvlLbl val="0"/>
      </c:catAx>
      <c:valAx>
        <c:axId val="706475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06478927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Sheet1!$B$37:$B$39</c:f>
              <c:strCache>
                <c:ptCount val="3"/>
                <c:pt idx="0">
                  <c:v>Insufficient resource management</c:v>
                </c:pt>
                <c:pt idx="1">
                  <c:v>Organizational climate</c:v>
                </c:pt>
                <c:pt idx="2">
                  <c:v>Inappropriate business management</c:v>
                </c:pt>
              </c:strCache>
            </c:strRef>
          </c:cat>
          <c:val>
            <c:numRef>
              <c:f>Sheet1!$D$37:$D$39</c:f>
              <c:numCache>
                <c:formatCode>0%</c:formatCode>
                <c:ptCount val="3"/>
                <c:pt idx="0">
                  <c:v>0.24590163934426229</c:v>
                </c:pt>
                <c:pt idx="1">
                  <c:v>0.36065573770491804</c:v>
                </c:pt>
                <c:pt idx="2">
                  <c:v>0.55737704918032782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F-4E90-8F0C-881D57B1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145951"/>
        <c:axId val="714145119"/>
      </c:barChart>
      <c:catAx>
        <c:axId val="71414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14145119"/>
        <c:crosses val="autoZero"/>
        <c:auto val="1"/>
        <c:lblAlgn val="ctr"/>
        <c:lblOffset val="100"/>
        <c:noMultiLvlLbl val="0"/>
      </c:catAx>
      <c:valAx>
        <c:axId val="71414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1414595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317E6-62DA-40E0-9044-7581EABEB87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0E63E6C-4220-4375-BBC0-B1010DE9787E}">
      <dgm:prSet phldrT="[Text]" custT="1"/>
      <dgm:spPr/>
      <dgm:t>
        <a:bodyPr/>
        <a:lstStyle/>
        <a:p>
          <a:r>
            <a:rPr kumimoji="1" lang="en-GB" altLang="ja-JP" sz="2400" dirty="0">
              <a:solidFill>
                <a:srgbClr val="C00000"/>
              </a:solidFill>
            </a:rPr>
            <a:t>Unsafe acts</a:t>
          </a:r>
          <a:endParaRPr kumimoji="1" lang="ja-JP" altLang="en-US" sz="2400" dirty="0">
            <a:solidFill>
              <a:srgbClr val="C00000"/>
            </a:solidFill>
          </a:endParaRPr>
        </a:p>
      </dgm:t>
    </dgm:pt>
    <dgm:pt modelId="{C3578784-7AB4-4DB6-A9AE-CAECE93072C8}" type="parTrans" cxnId="{2B62DC10-6DC9-49BA-9939-08AB5CCE4070}">
      <dgm:prSet/>
      <dgm:spPr/>
      <dgm:t>
        <a:bodyPr/>
        <a:lstStyle/>
        <a:p>
          <a:endParaRPr kumimoji="1" lang="ja-JP" altLang="en-US"/>
        </a:p>
      </dgm:t>
    </dgm:pt>
    <dgm:pt modelId="{D1052536-9276-4FDB-975C-1F9A0FF13DFC}" type="sibTrans" cxnId="{2B62DC10-6DC9-49BA-9939-08AB5CCE4070}">
      <dgm:prSet/>
      <dgm:spPr/>
      <dgm:t>
        <a:bodyPr/>
        <a:lstStyle/>
        <a:p>
          <a:endParaRPr kumimoji="1" lang="ja-JP" altLang="en-US"/>
        </a:p>
      </dgm:t>
    </dgm:pt>
    <dgm:pt modelId="{F4243A3B-0281-4181-9C42-87F5859DA0CB}">
      <dgm:prSet phldrT="[Text]" custT="1"/>
      <dgm:spPr/>
      <dgm:t>
        <a:bodyPr/>
        <a:lstStyle/>
        <a:p>
          <a:r>
            <a:rPr kumimoji="1" lang="en-GB" altLang="ja-JP" sz="1600" dirty="0"/>
            <a:t>Errors</a:t>
          </a:r>
          <a:endParaRPr kumimoji="1" lang="ja-JP" altLang="en-US" sz="1600" dirty="0"/>
        </a:p>
      </dgm:t>
    </dgm:pt>
    <dgm:pt modelId="{F3F3E3F2-40E0-4EB5-9025-8AD2CF305374}" type="parTrans" cxnId="{6E92B3FE-F7A4-488D-89AD-D6B82B8F081D}">
      <dgm:prSet/>
      <dgm:spPr/>
      <dgm:t>
        <a:bodyPr/>
        <a:lstStyle/>
        <a:p>
          <a:endParaRPr kumimoji="1" lang="ja-JP" altLang="en-US"/>
        </a:p>
      </dgm:t>
    </dgm:pt>
    <dgm:pt modelId="{A63B76EA-711F-4112-B09C-636446791DAC}" type="sibTrans" cxnId="{6E92B3FE-F7A4-488D-89AD-D6B82B8F081D}">
      <dgm:prSet/>
      <dgm:spPr/>
      <dgm:t>
        <a:bodyPr/>
        <a:lstStyle/>
        <a:p>
          <a:endParaRPr kumimoji="1" lang="ja-JP" altLang="en-US"/>
        </a:p>
      </dgm:t>
    </dgm:pt>
    <dgm:pt modelId="{684E1517-8193-4663-B5C7-CD5DF985067F}">
      <dgm:prSet phldrT="[Text]" custT="1"/>
      <dgm:spPr/>
      <dgm:t>
        <a:bodyPr/>
        <a:lstStyle/>
        <a:p>
          <a:r>
            <a:rPr kumimoji="1" lang="en-GB" altLang="ja-JP" sz="1600" dirty="0"/>
            <a:t>Violations</a:t>
          </a:r>
          <a:endParaRPr kumimoji="1" lang="ja-JP" altLang="en-US" sz="1600" dirty="0"/>
        </a:p>
      </dgm:t>
    </dgm:pt>
    <dgm:pt modelId="{D62F66BE-6FBE-492F-83A6-F78DB48F52CA}" type="parTrans" cxnId="{53A58AC2-A9DB-42EE-B852-CBD979573428}">
      <dgm:prSet/>
      <dgm:spPr/>
      <dgm:t>
        <a:bodyPr/>
        <a:lstStyle/>
        <a:p>
          <a:endParaRPr kumimoji="1" lang="ja-JP" altLang="en-US"/>
        </a:p>
      </dgm:t>
    </dgm:pt>
    <dgm:pt modelId="{B9EB6FB6-9B9C-4D68-8FF4-803E910DE708}" type="sibTrans" cxnId="{53A58AC2-A9DB-42EE-B852-CBD979573428}">
      <dgm:prSet/>
      <dgm:spPr/>
      <dgm:t>
        <a:bodyPr/>
        <a:lstStyle/>
        <a:p>
          <a:endParaRPr kumimoji="1" lang="ja-JP" altLang="en-US"/>
        </a:p>
      </dgm:t>
    </dgm:pt>
    <dgm:pt modelId="{87653F16-F343-4723-9E4A-69858E634731}">
      <dgm:prSet phldrT="[Text]" custT="1"/>
      <dgm:spPr/>
      <dgm:t>
        <a:bodyPr/>
        <a:lstStyle/>
        <a:p>
          <a:r>
            <a:rPr kumimoji="1" lang="en-GB" altLang="ja-JP" sz="1600" dirty="0"/>
            <a:t>Environmental factors</a:t>
          </a:r>
          <a:endParaRPr kumimoji="1" lang="ja-JP" altLang="en-US" sz="1600" dirty="0"/>
        </a:p>
      </dgm:t>
    </dgm:pt>
    <dgm:pt modelId="{2BFEECAA-1BE7-4E78-B149-14EE1E0F6FA7}" type="parTrans" cxnId="{BB551EAB-0000-4678-BFED-180BAD7F5069}">
      <dgm:prSet/>
      <dgm:spPr/>
      <dgm:t>
        <a:bodyPr/>
        <a:lstStyle/>
        <a:p>
          <a:endParaRPr kumimoji="1" lang="ja-JP" altLang="en-US"/>
        </a:p>
      </dgm:t>
    </dgm:pt>
    <dgm:pt modelId="{C98882C3-1F55-42E8-A678-201D8D4F8C6D}" type="sibTrans" cxnId="{BB551EAB-0000-4678-BFED-180BAD7F5069}">
      <dgm:prSet/>
      <dgm:spPr/>
      <dgm:t>
        <a:bodyPr/>
        <a:lstStyle/>
        <a:p>
          <a:endParaRPr kumimoji="1" lang="ja-JP" altLang="en-US"/>
        </a:p>
      </dgm:t>
    </dgm:pt>
    <dgm:pt modelId="{1829E92A-16E1-4702-A82C-6CC8918987F0}">
      <dgm:prSet phldrT="[Text]" custT="1"/>
      <dgm:spPr/>
      <dgm:t>
        <a:bodyPr/>
        <a:lstStyle/>
        <a:p>
          <a:r>
            <a:rPr kumimoji="1" lang="en-GB" altLang="ja-JP" sz="1600" dirty="0"/>
            <a:t>Conditions of others</a:t>
          </a:r>
          <a:endParaRPr kumimoji="1" lang="ja-JP" altLang="en-US" sz="1600" dirty="0"/>
        </a:p>
      </dgm:t>
    </dgm:pt>
    <dgm:pt modelId="{ADF0400C-8BD8-42A7-8A83-51294EFDD307}" type="parTrans" cxnId="{81B2E8D7-5AB3-4A73-9FB2-D634965BA2D2}">
      <dgm:prSet/>
      <dgm:spPr/>
      <dgm:t>
        <a:bodyPr/>
        <a:lstStyle/>
        <a:p>
          <a:endParaRPr kumimoji="1" lang="ja-JP" altLang="en-US"/>
        </a:p>
      </dgm:t>
    </dgm:pt>
    <dgm:pt modelId="{D283169A-2BDF-4605-9ED5-F49EFD32CCCD}" type="sibTrans" cxnId="{81B2E8D7-5AB3-4A73-9FB2-D634965BA2D2}">
      <dgm:prSet/>
      <dgm:spPr/>
      <dgm:t>
        <a:bodyPr/>
        <a:lstStyle/>
        <a:p>
          <a:endParaRPr kumimoji="1" lang="ja-JP" altLang="en-US"/>
        </a:p>
      </dgm:t>
    </dgm:pt>
    <dgm:pt modelId="{77BCC6E7-4675-4D94-8484-171DF3EBA05D}">
      <dgm:prSet phldrT="[Text]" custT="1"/>
      <dgm:spPr/>
      <dgm:t>
        <a:bodyPr/>
        <a:lstStyle/>
        <a:p>
          <a:r>
            <a:rPr kumimoji="1" lang="en-GB" altLang="ja-JP" sz="2400" dirty="0">
              <a:solidFill>
                <a:srgbClr val="C00000"/>
              </a:solidFill>
            </a:rPr>
            <a:t>Unsafe supervision</a:t>
          </a:r>
          <a:endParaRPr kumimoji="1" lang="ja-JP" altLang="en-US" sz="2400" dirty="0">
            <a:solidFill>
              <a:srgbClr val="C00000"/>
            </a:solidFill>
          </a:endParaRPr>
        </a:p>
      </dgm:t>
    </dgm:pt>
    <dgm:pt modelId="{F330C032-3071-4B40-B880-F1ED0EC5C1E2}" type="parTrans" cxnId="{B27EDB16-40A9-4A3F-8C6A-65BD92265EF2}">
      <dgm:prSet/>
      <dgm:spPr/>
      <dgm:t>
        <a:bodyPr/>
        <a:lstStyle/>
        <a:p>
          <a:endParaRPr kumimoji="1" lang="ja-JP" altLang="en-US"/>
        </a:p>
      </dgm:t>
    </dgm:pt>
    <dgm:pt modelId="{EAE2A7BC-ECB2-45EF-8024-92C980589A31}" type="sibTrans" cxnId="{B27EDB16-40A9-4A3F-8C6A-65BD92265EF2}">
      <dgm:prSet/>
      <dgm:spPr/>
      <dgm:t>
        <a:bodyPr/>
        <a:lstStyle/>
        <a:p>
          <a:endParaRPr kumimoji="1" lang="ja-JP" altLang="en-US"/>
        </a:p>
      </dgm:t>
    </dgm:pt>
    <dgm:pt modelId="{0D5F63B4-05B6-4B05-966D-3D907180E301}">
      <dgm:prSet phldrT="[Text]" custT="1"/>
      <dgm:spPr/>
      <dgm:t>
        <a:bodyPr/>
        <a:lstStyle/>
        <a:p>
          <a:r>
            <a:rPr kumimoji="1" lang="en-GB" altLang="ja-JP" sz="1600" dirty="0"/>
            <a:t>Inadequate supervision</a:t>
          </a:r>
          <a:endParaRPr kumimoji="1" lang="ja-JP" altLang="en-US" sz="1600" dirty="0"/>
        </a:p>
      </dgm:t>
    </dgm:pt>
    <dgm:pt modelId="{DB0D7109-791C-48A6-AB2A-40D46D37AF21}" type="parTrans" cxnId="{E945FFE2-C553-4A8B-8C28-6912C15542C2}">
      <dgm:prSet/>
      <dgm:spPr/>
      <dgm:t>
        <a:bodyPr/>
        <a:lstStyle/>
        <a:p>
          <a:endParaRPr kumimoji="1" lang="ja-JP" altLang="en-US"/>
        </a:p>
      </dgm:t>
    </dgm:pt>
    <dgm:pt modelId="{2E14A99A-2178-473C-99F9-CD1B91DFB436}" type="sibTrans" cxnId="{E945FFE2-C553-4A8B-8C28-6912C15542C2}">
      <dgm:prSet/>
      <dgm:spPr/>
      <dgm:t>
        <a:bodyPr/>
        <a:lstStyle/>
        <a:p>
          <a:endParaRPr kumimoji="1" lang="ja-JP" altLang="en-US"/>
        </a:p>
      </dgm:t>
    </dgm:pt>
    <dgm:pt modelId="{CCF85384-FE14-40C6-A347-682AE123ED07}">
      <dgm:prSet phldrT="[Text]" custT="1"/>
      <dgm:spPr/>
      <dgm:t>
        <a:bodyPr/>
        <a:lstStyle/>
        <a:p>
          <a:r>
            <a:rPr kumimoji="1" lang="en-GB" altLang="ja-JP" sz="1600" dirty="0"/>
            <a:t>Planned inadequate operations</a:t>
          </a:r>
          <a:endParaRPr kumimoji="1" lang="ja-JP" altLang="en-US" sz="1600" dirty="0"/>
        </a:p>
      </dgm:t>
    </dgm:pt>
    <dgm:pt modelId="{11B1BA7F-C343-4923-95BA-D2364DA24F0A}" type="parTrans" cxnId="{FCDA5A29-AD66-47EC-A83B-94692BCCFF45}">
      <dgm:prSet/>
      <dgm:spPr/>
      <dgm:t>
        <a:bodyPr/>
        <a:lstStyle/>
        <a:p>
          <a:endParaRPr kumimoji="1" lang="ja-JP" altLang="en-US"/>
        </a:p>
      </dgm:t>
    </dgm:pt>
    <dgm:pt modelId="{AF5694CE-802E-47C5-8548-7CBC716BE05B}" type="sibTrans" cxnId="{FCDA5A29-AD66-47EC-A83B-94692BCCFF45}">
      <dgm:prSet/>
      <dgm:spPr/>
      <dgm:t>
        <a:bodyPr/>
        <a:lstStyle/>
        <a:p>
          <a:endParaRPr kumimoji="1" lang="ja-JP" altLang="en-US"/>
        </a:p>
      </dgm:t>
    </dgm:pt>
    <dgm:pt modelId="{F1A26760-8F15-4E6B-AAFC-92FC6AE7C6D1}">
      <dgm:prSet custT="1"/>
      <dgm:spPr/>
      <dgm:t>
        <a:bodyPr/>
        <a:lstStyle/>
        <a:p>
          <a:r>
            <a:rPr kumimoji="1" lang="en-GB" altLang="ja-JP" sz="2400" dirty="0">
              <a:solidFill>
                <a:srgbClr val="C00000"/>
              </a:solidFill>
            </a:rPr>
            <a:t>Organizational influences</a:t>
          </a:r>
          <a:endParaRPr kumimoji="1" lang="ja-JP" altLang="en-US" sz="2400" dirty="0">
            <a:solidFill>
              <a:srgbClr val="C00000"/>
            </a:solidFill>
          </a:endParaRPr>
        </a:p>
      </dgm:t>
    </dgm:pt>
    <dgm:pt modelId="{D84C6725-4DEB-4C67-97A7-A247AC770FAA}" type="parTrans" cxnId="{494E8F8B-A0FE-43AD-A6FB-B65AB1C0162B}">
      <dgm:prSet/>
      <dgm:spPr/>
      <dgm:t>
        <a:bodyPr/>
        <a:lstStyle/>
        <a:p>
          <a:endParaRPr kumimoji="1" lang="ja-JP" altLang="en-US"/>
        </a:p>
      </dgm:t>
    </dgm:pt>
    <dgm:pt modelId="{ED3387E7-49A8-4572-9195-341E77C1F514}" type="sibTrans" cxnId="{494E8F8B-A0FE-43AD-A6FB-B65AB1C0162B}">
      <dgm:prSet/>
      <dgm:spPr/>
      <dgm:t>
        <a:bodyPr/>
        <a:lstStyle/>
        <a:p>
          <a:endParaRPr kumimoji="1" lang="ja-JP" altLang="en-US"/>
        </a:p>
      </dgm:t>
    </dgm:pt>
    <dgm:pt modelId="{3E6C17AC-6606-4F3F-8226-E858A91143A8}">
      <dgm:prSet custT="1"/>
      <dgm:spPr/>
      <dgm:t>
        <a:bodyPr/>
        <a:lstStyle/>
        <a:p>
          <a:r>
            <a:rPr kumimoji="1" lang="en-GB" altLang="ja-JP" sz="1600" dirty="0"/>
            <a:t>Failed to correct problem</a:t>
          </a:r>
          <a:endParaRPr kumimoji="1" lang="ja-JP" altLang="en-US" sz="1600" dirty="0"/>
        </a:p>
      </dgm:t>
    </dgm:pt>
    <dgm:pt modelId="{1980BB59-3BA2-4E34-B501-9659BB229DAC}" type="parTrans" cxnId="{9A7A5E2A-C5EE-4384-AF2C-A49CB12B6393}">
      <dgm:prSet/>
      <dgm:spPr/>
      <dgm:t>
        <a:bodyPr/>
        <a:lstStyle/>
        <a:p>
          <a:endParaRPr kumimoji="1" lang="ja-JP" altLang="en-US"/>
        </a:p>
      </dgm:t>
    </dgm:pt>
    <dgm:pt modelId="{975A5CA3-0847-42A3-BBC7-58E1D53308AD}" type="sibTrans" cxnId="{9A7A5E2A-C5EE-4384-AF2C-A49CB12B6393}">
      <dgm:prSet/>
      <dgm:spPr/>
      <dgm:t>
        <a:bodyPr/>
        <a:lstStyle/>
        <a:p>
          <a:endParaRPr kumimoji="1" lang="ja-JP" altLang="en-US"/>
        </a:p>
      </dgm:t>
    </dgm:pt>
    <dgm:pt modelId="{50952DB0-B36A-4C8F-9837-4BFD4EFC9561}">
      <dgm:prSet phldrT="[Text]" custT="1"/>
      <dgm:spPr/>
      <dgm:t>
        <a:bodyPr/>
        <a:lstStyle/>
        <a:p>
          <a:r>
            <a:rPr kumimoji="1" lang="en-GB" altLang="ja-JP" sz="2400" dirty="0">
              <a:solidFill>
                <a:srgbClr val="C00000"/>
              </a:solidFill>
            </a:rPr>
            <a:t>Preconditions</a:t>
          </a:r>
          <a:endParaRPr kumimoji="1" lang="ja-JP" altLang="en-US" sz="2400" dirty="0">
            <a:solidFill>
              <a:srgbClr val="C00000"/>
            </a:solidFill>
          </a:endParaRPr>
        </a:p>
      </dgm:t>
    </dgm:pt>
    <dgm:pt modelId="{9413AB6B-97A7-490A-9FCE-D9317FD92991}" type="sibTrans" cxnId="{9F08B6FF-0541-43BD-B089-8DB65D344F5C}">
      <dgm:prSet/>
      <dgm:spPr/>
      <dgm:t>
        <a:bodyPr/>
        <a:lstStyle/>
        <a:p>
          <a:endParaRPr kumimoji="1" lang="ja-JP" altLang="en-US"/>
        </a:p>
      </dgm:t>
    </dgm:pt>
    <dgm:pt modelId="{49210000-3883-4F3D-B532-0362AE7B5FD3}" type="parTrans" cxnId="{9F08B6FF-0541-43BD-B089-8DB65D344F5C}">
      <dgm:prSet/>
      <dgm:spPr/>
      <dgm:t>
        <a:bodyPr/>
        <a:lstStyle/>
        <a:p>
          <a:endParaRPr kumimoji="1" lang="ja-JP" altLang="en-US"/>
        </a:p>
      </dgm:t>
    </dgm:pt>
    <dgm:pt modelId="{A855FA08-437B-42D8-8176-27B406299B24}">
      <dgm:prSet phldrT="[Text]" custT="1"/>
      <dgm:spPr/>
      <dgm:t>
        <a:bodyPr/>
        <a:lstStyle/>
        <a:p>
          <a:r>
            <a:rPr kumimoji="1" lang="en-GB" altLang="ja-JP" sz="1600" dirty="0"/>
            <a:t>Conditions of train drivers</a:t>
          </a:r>
          <a:endParaRPr kumimoji="1" lang="ja-JP" altLang="en-US" sz="1600" dirty="0"/>
        </a:p>
      </dgm:t>
    </dgm:pt>
    <dgm:pt modelId="{093EF5BD-1E6A-49AE-9638-A4E7D82D19D0}" type="parTrans" cxnId="{815FAC20-7231-4C0F-A25C-C1D39F902CC9}">
      <dgm:prSet/>
      <dgm:spPr/>
      <dgm:t>
        <a:bodyPr/>
        <a:lstStyle/>
        <a:p>
          <a:endParaRPr kumimoji="1" lang="ja-JP" altLang="en-US"/>
        </a:p>
      </dgm:t>
    </dgm:pt>
    <dgm:pt modelId="{0B767641-5D6C-4600-9A17-B73ED8243C6B}" type="sibTrans" cxnId="{815FAC20-7231-4C0F-A25C-C1D39F902CC9}">
      <dgm:prSet/>
      <dgm:spPr/>
      <dgm:t>
        <a:bodyPr/>
        <a:lstStyle/>
        <a:p>
          <a:endParaRPr kumimoji="1" lang="ja-JP" altLang="en-US"/>
        </a:p>
      </dgm:t>
    </dgm:pt>
    <dgm:pt modelId="{3E74E250-D93C-433D-9285-FE30B14CF0C7}">
      <dgm:prSet/>
      <dgm:spPr/>
      <dgm:t>
        <a:bodyPr/>
        <a:lstStyle/>
        <a:p>
          <a:r>
            <a:rPr kumimoji="1" lang="en-GB" altLang="ja-JP" dirty="0"/>
            <a:t>Resource management</a:t>
          </a:r>
          <a:endParaRPr kumimoji="1" lang="ja-JP" altLang="en-US" dirty="0"/>
        </a:p>
      </dgm:t>
    </dgm:pt>
    <dgm:pt modelId="{953DAA2A-586E-493A-976A-107756D65434}" type="parTrans" cxnId="{4D68A907-0685-4D8F-9BFF-576B8C070AB0}">
      <dgm:prSet/>
      <dgm:spPr/>
      <dgm:t>
        <a:bodyPr/>
        <a:lstStyle/>
        <a:p>
          <a:endParaRPr kumimoji="1" lang="ja-JP" altLang="en-US"/>
        </a:p>
      </dgm:t>
    </dgm:pt>
    <dgm:pt modelId="{662C821B-7ED8-44D1-B4DB-2038EA2403D0}" type="sibTrans" cxnId="{4D68A907-0685-4D8F-9BFF-576B8C070AB0}">
      <dgm:prSet/>
      <dgm:spPr/>
      <dgm:t>
        <a:bodyPr/>
        <a:lstStyle/>
        <a:p>
          <a:endParaRPr kumimoji="1" lang="ja-JP" altLang="en-US"/>
        </a:p>
      </dgm:t>
    </dgm:pt>
    <dgm:pt modelId="{1C8AB0A0-6A3F-4506-ADF2-8DB32389EFDD}">
      <dgm:prSet/>
      <dgm:spPr/>
      <dgm:t>
        <a:bodyPr/>
        <a:lstStyle/>
        <a:p>
          <a:r>
            <a:rPr kumimoji="1" lang="en-GB" altLang="ja-JP" dirty="0"/>
            <a:t>Organizational climate</a:t>
          </a:r>
          <a:endParaRPr kumimoji="1" lang="ja-JP" altLang="en-US" dirty="0"/>
        </a:p>
      </dgm:t>
    </dgm:pt>
    <dgm:pt modelId="{FF66A61A-6529-47EB-81CB-D2C77B3C17A2}" type="parTrans" cxnId="{687CB0B7-B2F3-4DC5-B911-08CB824FC7FC}">
      <dgm:prSet/>
      <dgm:spPr/>
      <dgm:t>
        <a:bodyPr/>
        <a:lstStyle/>
        <a:p>
          <a:endParaRPr kumimoji="1" lang="ja-JP" altLang="en-US"/>
        </a:p>
      </dgm:t>
    </dgm:pt>
    <dgm:pt modelId="{71D8858F-C910-49FC-AA09-6EEAAF340BC6}" type="sibTrans" cxnId="{687CB0B7-B2F3-4DC5-B911-08CB824FC7FC}">
      <dgm:prSet/>
      <dgm:spPr/>
      <dgm:t>
        <a:bodyPr/>
        <a:lstStyle/>
        <a:p>
          <a:endParaRPr kumimoji="1" lang="ja-JP" altLang="en-US"/>
        </a:p>
      </dgm:t>
    </dgm:pt>
    <dgm:pt modelId="{605CBF6C-BFBE-4246-87B5-BCDA4F2C2672}">
      <dgm:prSet/>
      <dgm:spPr/>
      <dgm:t>
        <a:bodyPr/>
        <a:lstStyle/>
        <a:p>
          <a:r>
            <a:rPr kumimoji="1" lang="en-GB" altLang="ja-JP" dirty="0"/>
            <a:t>Organizational process</a:t>
          </a:r>
          <a:endParaRPr kumimoji="1" lang="ja-JP" altLang="en-US" dirty="0"/>
        </a:p>
      </dgm:t>
    </dgm:pt>
    <dgm:pt modelId="{9E2A5C57-3A3A-4777-969F-165CF8A40006}" type="parTrans" cxnId="{BA6BC99D-F3B8-4AC6-A836-40283A43E080}">
      <dgm:prSet/>
      <dgm:spPr/>
      <dgm:t>
        <a:bodyPr/>
        <a:lstStyle/>
        <a:p>
          <a:endParaRPr kumimoji="1" lang="ja-JP" altLang="en-US"/>
        </a:p>
      </dgm:t>
    </dgm:pt>
    <dgm:pt modelId="{F285282A-AA35-421D-B667-87208AD2C753}" type="sibTrans" cxnId="{BA6BC99D-F3B8-4AC6-A836-40283A43E080}">
      <dgm:prSet/>
      <dgm:spPr/>
      <dgm:t>
        <a:bodyPr/>
        <a:lstStyle/>
        <a:p>
          <a:endParaRPr kumimoji="1" lang="ja-JP" altLang="en-US"/>
        </a:p>
      </dgm:t>
    </dgm:pt>
    <dgm:pt modelId="{D6135023-CE12-4BBE-A938-912309F38760}">
      <dgm:prSet/>
      <dgm:spPr/>
      <dgm:t>
        <a:bodyPr/>
        <a:lstStyle/>
        <a:p>
          <a:r>
            <a:rPr kumimoji="1" lang="en-GB" altLang="ja-JP" dirty="0"/>
            <a:t>Supervisory violations</a:t>
          </a:r>
          <a:endParaRPr kumimoji="1" lang="ja-JP" altLang="en-US" dirty="0"/>
        </a:p>
      </dgm:t>
    </dgm:pt>
    <dgm:pt modelId="{A2B97F76-9EFE-4CC8-B4C7-1AC1044EF219}" type="parTrans" cxnId="{EA5303E6-A78F-4656-92EF-E020CEFBC8B8}">
      <dgm:prSet/>
      <dgm:spPr/>
      <dgm:t>
        <a:bodyPr/>
        <a:lstStyle/>
        <a:p>
          <a:endParaRPr kumimoji="1" lang="ja-JP" altLang="en-US"/>
        </a:p>
      </dgm:t>
    </dgm:pt>
    <dgm:pt modelId="{B988EF18-081A-40EC-A2C6-3D1B20CE9DFE}" type="sibTrans" cxnId="{EA5303E6-A78F-4656-92EF-E020CEFBC8B8}">
      <dgm:prSet/>
      <dgm:spPr/>
      <dgm:t>
        <a:bodyPr/>
        <a:lstStyle/>
        <a:p>
          <a:endParaRPr kumimoji="1" lang="ja-JP" altLang="en-US"/>
        </a:p>
      </dgm:t>
    </dgm:pt>
    <dgm:pt modelId="{D92474D8-CF04-4B6D-929B-E82ADF32F764}" type="pres">
      <dgm:prSet presAssocID="{9DD317E6-62DA-40E0-9044-7581EABEB879}" presName="Name0" presStyleCnt="0">
        <dgm:presLayoutVars>
          <dgm:dir/>
          <dgm:animLvl val="lvl"/>
          <dgm:resizeHandles val="exact"/>
        </dgm:presLayoutVars>
      </dgm:prSet>
      <dgm:spPr/>
    </dgm:pt>
    <dgm:pt modelId="{094CFF24-9F09-4253-8D1F-B3978EAF6C3D}" type="pres">
      <dgm:prSet presAssocID="{F1A26760-8F15-4E6B-AAFC-92FC6AE7C6D1}" presName="boxAndChildren" presStyleCnt="0"/>
      <dgm:spPr/>
    </dgm:pt>
    <dgm:pt modelId="{4DBE5ACD-30FA-46A0-A7AC-71CE166560BC}" type="pres">
      <dgm:prSet presAssocID="{F1A26760-8F15-4E6B-AAFC-92FC6AE7C6D1}" presName="parentTextBox" presStyleLbl="node1" presStyleIdx="0" presStyleCnt="4"/>
      <dgm:spPr/>
    </dgm:pt>
    <dgm:pt modelId="{0461DEAD-4599-42FD-B580-732A1B612085}" type="pres">
      <dgm:prSet presAssocID="{F1A26760-8F15-4E6B-AAFC-92FC6AE7C6D1}" presName="entireBox" presStyleLbl="node1" presStyleIdx="0" presStyleCnt="4"/>
      <dgm:spPr/>
    </dgm:pt>
    <dgm:pt modelId="{D33EE1E9-BC9C-4198-A367-858B926C6DEF}" type="pres">
      <dgm:prSet presAssocID="{F1A26760-8F15-4E6B-AAFC-92FC6AE7C6D1}" presName="descendantBox" presStyleCnt="0"/>
      <dgm:spPr/>
    </dgm:pt>
    <dgm:pt modelId="{DFAC31EF-7B57-415D-AB4B-C71782DDBC11}" type="pres">
      <dgm:prSet presAssocID="{3E74E250-D93C-433D-9285-FE30B14CF0C7}" presName="childTextBox" presStyleLbl="fgAccFollowNode1" presStyleIdx="0" presStyleCnt="12">
        <dgm:presLayoutVars>
          <dgm:bulletEnabled val="1"/>
        </dgm:presLayoutVars>
      </dgm:prSet>
      <dgm:spPr/>
    </dgm:pt>
    <dgm:pt modelId="{9FBA4375-F44B-4C62-9099-7E8C72ED9EE4}" type="pres">
      <dgm:prSet presAssocID="{1C8AB0A0-6A3F-4506-ADF2-8DB32389EFDD}" presName="childTextBox" presStyleLbl="fgAccFollowNode1" presStyleIdx="1" presStyleCnt="12">
        <dgm:presLayoutVars>
          <dgm:bulletEnabled val="1"/>
        </dgm:presLayoutVars>
      </dgm:prSet>
      <dgm:spPr/>
    </dgm:pt>
    <dgm:pt modelId="{EA709639-1BF6-47DB-B7FB-ABE099EFCC6C}" type="pres">
      <dgm:prSet presAssocID="{605CBF6C-BFBE-4246-87B5-BCDA4F2C2672}" presName="childTextBox" presStyleLbl="fgAccFollowNode1" presStyleIdx="2" presStyleCnt="12">
        <dgm:presLayoutVars>
          <dgm:bulletEnabled val="1"/>
        </dgm:presLayoutVars>
      </dgm:prSet>
      <dgm:spPr/>
    </dgm:pt>
    <dgm:pt modelId="{9ABFA5EB-5ECF-405D-A44A-DEFC2B898011}" type="pres">
      <dgm:prSet presAssocID="{EAE2A7BC-ECB2-45EF-8024-92C980589A31}" presName="sp" presStyleCnt="0"/>
      <dgm:spPr/>
    </dgm:pt>
    <dgm:pt modelId="{66728319-C465-4718-AF5A-79EC9DD28D87}" type="pres">
      <dgm:prSet presAssocID="{77BCC6E7-4675-4D94-8484-171DF3EBA05D}" presName="arrowAndChildren" presStyleCnt="0"/>
      <dgm:spPr/>
    </dgm:pt>
    <dgm:pt modelId="{781AC731-B747-4422-AA72-3E32E6ECE2EE}" type="pres">
      <dgm:prSet presAssocID="{77BCC6E7-4675-4D94-8484-171DF3EBA05D}" presName="parentTextArrow" presStyleLbl="node1" presStyleIdx="0" presStyleCnt="4"/>
      <dgm:spPr/>
    </dgm:pt>
    <dgm:pt modelId="{54778009-0475-47B7-910C-82490F4C2BB9}" type="pres">
      <dgm:prSet presAssocID="{77BCC6E7-4675-4D94-8484-171DF3EBA05D}" presName="arrow" presStyleLbl="node1" presStyleIdx="1" presStyleCnt="4"/>
      <dgm:spPr/>
    </dgm:pt>
    <dgm:pt modelId="{EE94CD7E-B431-4221-884B-355537F78EC3}" type="pres">
      <dgm:prSet presAssocID="{77BCC6E7-4675-4D94-8484-171DF3EBA05D}" presName="descendantArrow" presStyleCnt="0"/>
      <dgm:spPr/>
    </dgm:pt>
    <dgm:pt modelId="{C01E9970-FAF3-4350-B9BB-4D0E00A4AEA8}" type="pres">
      <dgm:prSet presAssocID="{0D5F63B4-05B6-4B05-966D-3D907180E301}" presName="childTextArrow" presStyleLbl="fgAccFollowNode1" presStyleIdx="3" presStyleCnt="12">
        <dgm:presLayoutVars>
          <dgm:bulletEnabled val="1"/>
        </dgm:presLayoutVars>
      </dgm:prSet>
      <dgm:spPr/>
    </dgm:pt>
    <dgm:pt modelId="{18CD325D-FA1E-43BA-B2ED-AB4851A94E7C}" type="pres">
      <dgm:prSet presAssocID="{CCF85384-FE14-40C6-A347-682AE123ED07}" presName="childTextArrow" presStyleLbl="fgAccFollowNode1" presStyleIdx="4" presStyleCnt="12">
        <dgm:presLayoutVars>
          <dgm:bulletEnabled val="1"/>
        </dgm:presLayoutVars>
      </dgm:prSet>
      <dgm:spPr/>
    </dgm:pt>
    <dgm:pt modelId="{7E8B2177-38BF-42D7-B30F-B262105FD513}" type="pres">
      <dgm:prSet presAssocID="{3E6C17AC-6606-4F3F-8226-E858A91143A8}" presName="childTextArrow" presStyleLbl="fgAccFollowNode1" presStyleIdx="5" presStyleCnt="12">
        <dgm:presLayoutVars>
          <dgm:bulletEnabled val="1"/>
        </dgm:presLayoutVars>
      </dgm:prSet>
      <dgm:spPr/>
    </dgm:pt>
    <dgm:pt modelId="{7CA58BA0-0A27-4903-939B-10301D348299}" type="pres">
      <dgm:prSet presAssocID="{D6135023-CE12-4BBE-A938-912309F38760}" presName="childTextArrow" presStyleLbl="fgAccFollowNode1" presStyleIdx="6" presStyleCnt="12">
        <dgm:presLayoutVars>
          <dgm:bulletEnabled val="1"/>
        </dgm:presLayoutVars>
      </dgm:prSet>
      <dgm:spPr/>
    </dgm:pt>
    <dgm:pt modelId="{245BEBED-7130-41FF-8026-D29E1A114154}" type="pres">
      <dgm:prSet presAssocID="{9413AB6B-97A7-490A-9FCE-D9317FD92991}" presName="sp" presStyleCnt="0"/>
      <dgm:spPr/>
    </dgm:pt>
    <dgm:pt modelId="{9E87CCE7-0C2C-4C20-A0E9-104D3DAB73E2}" type="pres">
      <dgm:prSet presAssocID="{50952DB0-B36A-4C8F-9837-4BFD4EFC9561}" presName="arrowAndChildren" presStyleCnt="0"/>
      <dgm:spPr/>
    </dgm:pt>
    <dgm:pt modelId="{DBC56504-3035-47F6-975D-71452419571F}" type="pres">
      <dgm:prSet presAssocID="{50952DB0-B36A-4C8F-9837-4BFD4EFC9561}" presName="parentTextArrow" presStyleLbl="node1" presStyleIdx="1" presStyleCnt="4"/>
      <dgm:spPr/>
    </dgm:pt>
    <dgm:pt modelId="{CC371945-41A7-4CD2-8328-6B4E478A368B}" type="pres">
      <dgm:prSet presAssocID="{50952DB0-B36A-4C8F-9837-4BFD4EFC9561}" presName="arrow" presStyleLbl="node1" presStyleIdx="2" presStyleCnt="4"/>
      <dgm:spPr/>
    </dgm:pt>
    <dgm:pt modelId="{EEB5DDCF-FB5C-4F30-8EAC-E5905DEC3AF6}" type="pres">
      <dgm:prSet presAssocID="{50952DB0-B36A-4C8F-9837-4BFD4EFC9561}" presName="descendantArrow" presStyleCnt="0"/>
      <dgm:spPr/>
    </dgm:pt>
    <dgm:pt modelId="{6A864AA8-7BE2-4E27-93DC-C03724C984C6}" type="pres">
      <dgm:prSet presAssocID="{87653F16-F343-4723-9E4A-69858E634731}" presName="childTextArrow" presStyleLbl="fgAccFollowNode1" presStyleIdx="7" presStyleCnt="12">
        <dgm:presLayoutVars>
          <dgm:bulletEnabled val="1"/>
        </dgm:presLayoutVars>
      </dgm:prSet>
      <dgm:spPr/>
    </dgm:pt>
    <dgm:pt modelId="{A3897771-9715-442D-84BD-1ABF325F9107}" type="pres">
      <dgm:prSet presAssocID="{A855FA08-437B-42D8-8176-27B406299B24}" presName="childTextArrow" presStyleLbl="fgAccFollowNode1" presStyleIdx="8" presStyleCnt="12">
        <dgm:presLayoutVars>
          <dgm:bulletEnabled val="1"/>
        </dgm:presLayoutVars>
      </dgm:prSet>
      <dgm:spPr/>
    </dgm:pt>
    <dgm:pt modelId="{370DAF8D-D357-4270-9089-F1D37E738BF7}" type="pres">
      <dgm:prSet presAssocID="{1829E92A-16E1-4702-A82C-6CC8918987F0}" presName="childTextArrow" presStyleLbl="fgAccFollowNode1" presStyleIdx="9" presStyleCnt="12">
        <dgm:presLayoutVars>
          <dgm:bulletEnabled val="1"/>
        </dgm:presLayoutVars>
      </dgm:prSet>
      <dgm:spPr/>
    </dgm:pt>
    <dgm:pt modelId="{470D5F58-44DD-45E2-AE0F-FEC5A559215F}" type="pres">
      <dgm:prSet presAssocID="{D1052536-9276-4FDB-975C-1F9A0FF13DFC}" presName="sp" presStyleCnt="0"/>
      <dgm:spPr/>
    </dgm:pt>
    <dgm:pt modelId="{10A59605-5E8C-46A1-BEF0-9FBDDE2FA9B1}" type="pres">
      <dgm:prSet presAssocID="{00E63E6C-4220-4375-BBC0-B1010DE9787E}" presName="arrowAndChildren" presStyleCnt="0"/>
      <dgm:spPr/>
    </dgm:pt>
    <dgm:pt modelId="{637E5E87-2545-48E4-AEF8-A6FEA0BFA8E3}" type="pres">
      <dgm:prSet presAssocID="{00E63E6C-4220-4375-BBC0-B1010DE9787E}" presName="parentTextArrow" presStyleLbl="node1" presStyleIdx="2" presStyleCnt="4"/>
      <dgm:spPr/>
    </dgm:pt>
    <dgm:pt modelId="{4EDDA3B3-32B2-49A1-8A43-87584626EE26}" type="pres">
      <dgm:prSet presAssocID="{00E63E6C-4220-4375-BBC0-B1010DE9787E}" presName="arrow" presStyleLbl="node1" presStyleIdx="3" presStyleCnt="4"/>
      <dgm:spPr/>
    </dgm:pt>
    <dgm:pt modelId="{715309F5-57F6-4BDC-B8EB-DDFFAEDA9BB2}" type="pres">
      <dgm:prSet presAssocID="{00E63E6C-4220-4375-BBC0-B1010DE9787E}" presName="descendantArrow" presStyleCnt="0"/>
      <dgm:spPr/>
    </dgm:pt>
    <dgm:pt modelId="{72051A9D-33A5-436B-B059-092C4A4DA2F7}" type="pres">
      <dgm:prSet presAssocID="{F4243A3B-0281-4181-9C42-87F5859DA0CB}" presName="childTextArrow" presStyleLbl="fgAccFollowNode1" presStyleIdx="10" presStyleCnt="12">
        <dgm:presLayoutVars>
          <dgm:bulletEnabled val="1"/>
        </dgm:presLayoutVars>
      </dgm:prSet>
      <dgm:spPr/>
    </dgm:pt>
    <dgm:pt modelId="{EF46E7F5-270A-4329-8C8D-9BF35777D62A}" type="pres">
      <dgm:prSet presAssocID="{684E1517-8193-4663-B5C7-CD5DF985067F}" presName="childTextArrow" presStyleLbl="fgAccFollowNode1" presStyleIdx="11" presStyleCnt="12">
        <dgm:presLayoutVars>
          <dgm:bulletEnabled val="1"/>
        </dgm:presLayoutVars>
      </dgm:prSet>
      <dgm:spPr/>
    </dgm:pt>
  </dgm:ptLst>
  <dgm:cxnLst>
    <dgm:cxn modelId="{39C57203-2B3D-468F-8F4E-67F19DD50AEB}" type="presOf" srcId="{684E1517-8193-4663-B5C7-CD5DF985067F}" destId="{EF46E7F5-270A-4329-8C8D-9BF35777D62A}" srcOrd="0" destOrd="0" presId="urn:microsoft.com/office/officeart/2005/8/layout/process4"/>
    <dgm:cxn modelId="{4D68A907-0685-4D8F-9BFF-576B8C070AB0}" srcId="{F1A26760-8F15-4E6B-AAFC-92FC6AE7C6D1}" destId="{3E74E250-D93C-433D-9285-FE30B14CF0C7}" srcOrd="0" destOrd="0" parTransId="{953DAA2A-586E-493A-976A-107756D65434}" sibTransId="{662C821B-7ED8-44D1-B4DB-2038EA2403D0}"/>
    <dgm:cxn modelId="{D92C1D0D-88E3-4618-893C-9AD39C84444B}" type="presOf" srcId="{77BCC6E7-4675-4D94-8484-171DF3EBA05D}" destId="{781AC731-B747-4422-AA72-3E32E6ECE2EE}" srcOrd="0" destOrd="0" presId="urn:microsoft.com/office/officeart/2005/8/layout/process4"/>
    <dgm:cxn modelId="{2B62DC10-6DC9-49BA-9939-08AB5CCE4070}" srcId="{9DD317E6-62DA-40E0-9044-7581EABEB879}" destId="{00E63E6C-4220-4375-BBC0-B1010DE9787E}" srcOrd="0" destOrd="0" parTransId="{C3578784-7AB4-4DB6-A9AE-CAECE93072C8}" sibTransId="{D1052536-9276-4FDB-975C-1F9A0FF13DFC}"/>
    <dgm:cxn modelId="{FE208E12-7823-4EAD-A526-F188194FE551}" type="presOf" srcId="{CCF85384-FE14-40C6-A347-682AE123ED07}" destId="{18CD325D-FA1E-43BA-B2ED-AB4851A94E7C}" srcOrd="0" destOrd="0" presId="urn:microsoft.com/office/officeart/2005/8/layout/process4"/>
    <dgm:cxn modelId="{B27EDB16-40A9-4A3F-8C6A-65BD92265EF2}" srcId="{9DD317E6-62DA-40E0-9044-7581EABEB879}" destId="{77BCC6E7-4675-4D94-8484-171DF3EBA05D}" srcOrd="2" destOrd="0" parTransId="{F330C032-3071-4B40-B880-F1ED0EC5C1E2}" sibTransId="{EAE2A7BC-ECB2-45EF-8024-92C980589A31}"/>
    <dgm:cxn modelId="{FE3CC118-2DE2-46EC-9376-3CC80E164D61}" type="presOf" srcId="{50952DB0-B36A-4C8F-9837-4BFD4EFC9561}" destId="{DBC56504-3035-47F6-975D-71452419571F}" srcOrd="0" destOrd="0" presId="urn:microsoft.com/office/officeart/2005/8/layout/process4"/>
    <dgm:cxn modelId="{796E3D19-DF15-4171-A41E-157EEBFC8D36}" type="presOf" srcId="{77BCC6E7-4675-4D94-8484-171DF3EBA05D}" destId="{54778009-0475-47B7-910C-82490F4C2BB9}" srcOrd="1" destOrd="0" presId="urn:microsoft.com/office/officeart/2005/8/layout/process4"/>
    <dgm:cxn modelId="{815FAC20-7231-4C0F-A25C-C1D39F902CC9}" srcId="{50952DB0-B36A-4C8F-9837-4BFD4EFC9561}" destId="{A855FA08-437B-42D8-8176-27B406299B24}" srcOrd="1" destOrd="0" parTransId="{093EF5BD-1E6A-49AE-9638-A4E7D82D19D0}" sibTransId="{0B767641-5D6C-4600-9A17-B73ED8243C6B}"/>
    <dgm:cxn modelId="{FCDA5A29-AD66-47EC-A83B-94692BCCFF45}" srcId="{77BCC6E7-4675-4D94-8484-171DF3EBA05D}" destId="{CCF85384-FE14-40C6-A347-682AE123ED07}" srcOrd="1" destOrd="0" parTransId="{11B1BA7F-C343-4923-95BA-D2364DA24F0A}" sibTransId="{AF5694CE-802E-47C5-8548-7CBC716BE05B}"/>
    <dgm:cxn modelId="{9A7A5E2A-C5EE-4384-AF2C-A49CB12B6393}" srcId="{77BCC6E7-4675-4D94-8484-171DF3EBA05D}" destId="{3E6C17AC-6606-4F3F-8226-E858A91143A8}" srcOrd="2" destOrd="0" parTransId="{1980BB59-3BA2-4E34-B501-9659BB229DAC}" sibTransId="{975A5CA3-0847-42A3-BBC7-58E1D53308AD}"/>
    <dgm:cxn modelId="{5A56582B-4EAE-4567-97D1-6646F408E331}" type="presOf" srcId="{F1A26760-8F15-4E6B-AAFC-92FC6AE7C6D1}" destId="{0461DEAD-4599-42FD-B580-732A1B612085}" srcOrd="1" destOrd="0" presId="urn:microsoft.com/office/officeart/2005/8/layout/process4"/>
    <dgm:cxn modelId="{11C22232-7EAA-4758-97BF-3C9C8BB673B0}" type="presOf" srcId="{50952DB0-B36A-4C8F-9837-4BFD4EFC9561}" destId="{CC371945-41A7-4CD2-8328-6B4E478A368B}" srcOrd="1" destOrd="0" presId="urn:microsoft.com/office/officeart/2005/8/layout/process4"/>
    <dgm:cxn modelId="{634ECB34-1EBF-41F7-A522-C41E9E3BF570}" type="presOf" srcId="{00E63E6C-4220-4375-BBC0-B1010DE9787E}" destId="{4EDDA3B3-32B2-49A1-8A43-87584626EE26}" srcOrd="1" destOrd="0" presId="urn:microsoft.com/office/officeart/2005/8/layout/process4"/>
    <dgm:cxn modelId="{6335D84A-926E-4E13-BF8E-B6570F0A3E5F}" type="presOf" srcId="{00E63E6C-4220-4375-BBC0-B1010DE9787E}" destId="{637E5E87-2545-48E4-AEF8-A6FEA0BFA8E3}" srcOrd="0" destOrd="0" presId="urn:microsoft.com/office/officeart/2005/8/layout/process4"/>
    <dgm:cxn modelId="{58C2024C-24CD-4E37-8321-97AF8C67112C}" type="presOf" srcId="{87653F16-F343-4723-9E4A-69858E634731}" destId="{6A864AA8-7BE2-4E27-93DC-C03724C984C6}" srcOrd="0" destOrd="0" presId="urn:microsoft.com/office/officeart/2005/8/layout/process4"/>
    <dgm:cxn modelId="{5C89E06C-F333-4896-8941-7E283818B0EB}" type="presOf" srcId="{0D5F63B4-05B6-4B05-966D-3D907180E301}" destId="{C01E9970-FAF3-4350-B9BB-4D0E00A4AEA8}" srcOrd="0" destOrd="0" presId="urn:microsoft.com/office/officeart/2005/8/layout/process4"/>
    <dgm:cxn modelId="{60F2E16D-B5B7-49B0-9F2E-1109C3F81650}" type="presOf" srcId="{9DD317E6-62DA-40E0-9044-7581EABEB879}" destId="{D92474D8-CF04-4B6D-929B-E82ADF32F764}" srcOrd="0" destOrd="0" presId="urn:microsoft.com/office/officeart/2005/8/layout/process4"/>
    <dgm:cxn modelId="{E9240879-E963-4C4F-BCD1-33775A48B36D}" type="presOf" srcId="{F4243A3B-0281-4181-9C42-87F5859DA0CB}" destId="{72051A9D-33A5-436B-B059-092C4A4DA2F7}" srcOrd="0" destOrd="0" presId="urn:microsoft.com/office/officeart/2005/8/layout/process4"/>
    <dgm:cxn modelId="{7735927A-703A-48C2-814D-5830A0197CD9}" type="presOf" srcId="{A855FA08-437B-42D8-8176-27B406299B24}" destId="{A3897771-9715-442D-84BD-1ABF325F9107}" srcOrd="0" destOrd="0" presId="urn:microsoft.com/office/officeart/2005/8/layout/process4"/>
    <dgm:cxn modelId="{494E8F8B-A0FE-43AD-A6FB-B65AB1C0162B}" srcId="{9DD317E6-62DA-40E0-9044-7581EABEB879}" destId="{F1A26760-8F15-4E6B-AAFC-92FC6AE7C6D1}" srcOrd="3" destOrd="0" parTransId="{D84C6725-4DEB-4C67-97A7-A247AC770FAA}" sibTransId="{ED3387E7-49A8-4572-9195-341E77C1F514}"/>
    <dgm:cxn modelId="{142CF68C-1D09-4A13-A3C1-DD92650F654E}" type="presOf" srcId="{3E6C17AC-6606-4F3F-8226-E858A91143A8}" destId="{7E8B2177-38BF-42D7-B30F-B262105FD513}" srcOrd="0" destOrd="0" presId="urn:microsoft.com/office/officeart/2005/8/layout/process4"/>
    <dgm:cxn modelId="{FE2E7F97-C422-430F-828F-E7DA25E8567B}" type="presOf" srcId="{D6135023-CE12-4BBE-A938-912309F38760}" destId="{7CA58BA0-0A27-4903-939B-10301D348299}" srcOrd="0" destOrd="0" presId="urn:microsoft.com/office/officeart/2005/8/layout/process4"/>
    <dgm:cxn modelId="{BA6BC99D-F3B8-4AC6-A836-40283A43E080}" srcId="{F1A26760-8F15-4E6B-AAFC-92FC6AE7C6D1}" destId="{605CBF6C-BFBE-4246-87B5-BCDA4F2C2672}" srcOrd="2" destOrd="0" parTransId="{9E2A5C57-3A3A-4777-969F-165CF8A40006}" sibTransId="{F285282A-AA35-421D-B667-87208AD2C753}"/>
    <dgm:cxn modelId="{234790A3-EB71-45E4-8326-7EB6A14FD872}" type="presOf" srcId="{1829E92A-16E1-4702-A82C-6CC8918987F0}" destId="{370DAF8D-D357-4270-9089-F1D37E738BF7}" srcOrd="0" destOrd="0" presId="urn:microsoft.com/office/officeart/2005/8/layout/process4"/>
    <dgm:cxn modelId="{BB551EAB-0000-4678-BFED-180BAD7F5069}" srcId="{50952DB0-B36A-4C8F-9837-4BFD4EFC9561}" destId="{87653F16-F343-4723-9E4A-69858E634731}" srcOrd="0" destOrd="0" parTransId="{2BFEECAA-1BE7-4E78-B149-14EE1E0F6FA7}" sibTransId="{C98882C3-1F55-42E8-A678-201D8D4F8C6D}"/>
    <dgm:cxn modelId="{687CB0B7-B2F3-4DC5-B911-08CB824FC7FC}" srcId="{F1A26760-8F15-4E6B-AAFC-92FC6AE7C6D1}" destId="{1C8AB0A0-6A3F-4506-ADF2-8DB32389EFDD}" srcOrd="1" destOrd="0" parTransId="{FF66A61A-6529-47EB-81CB-D2C77B3C17A2}" sibTransId="{71D8858F-C910-49FC-AA09-6EEAAF340BC6}"/>
    <dgm:cxn modelId="{53A58AC2-A9DB-42EE-B852-CBD979573428}" srcId="{00E63E6C-4220-4375-BBC0-B1010DE9787E}" destId="{684E1517-8193-4663-B5C7-CD5DF985067F}" srcOrd="1" destOrd="0" parTransId="{D62F66BE-6FBE-492F-83A6-F78DB48F52CA}" sibTransId="{B9EB6FB6-9B9C-4D68-8FF4-803E910DE708}"/>
    <dgm:cxn modelId="{C6D61ACA-C697-46AC-9CCE-896332DF271B}" type="presOf" srcId="{1C8AB0A0-6A3F-4506-ADF2-8DB32389EFDD}" destId="{9FBA4375-F44B-4C62-9099-7E8C72ED9EE4}" srcOrd="0" destOrd="0" presId="urn:microsoft.com/office/officeart/2005/8/layout/process4"/>
    <dgm:cxn modelId="{81B2E8D7-5AB3-4A73-9FB2-D634965BA2D2}" srcId="{50952DB0-B36A-4C8F-9837-4BFD4EFC9561}" destId="{1829E92A-16E1-4702-A82C-6CC8918987F0}" srcOrd="2" destOrd="0" parTransId="{ADF0400C-8BD8-42A7-8A83-51294EFDD307}" sibTransId="{D283169A-2BDF-4605-9ED5-F49EFD32CCCD}"/>
    <dgm:cxn modelId="{E945FFE2-C553-4A8B-8C28-6912C15542C2}" srcId="{77BCC6E7-4675-4D94-8484-171DF3EBA05D}" destId="{0D5F63B4-05B6-4B05-966D-3D907180E301}" srcOrd="0" destOrd="0" parTransId="{DB0D7109-791C-48A6-AB2A-40D46D37AF21}" sibTransId="{2E14A99A-2178-473C-99F9-CD1B91DFB436}"/>
    <dgm:cxn modelId="{0110D6E3-1D66-4E9C-A8FD-16050917E2AC}" type="presOf" srcId="{3E74E250-D93C-433D-9285-FE30B14CF0C7}" destId="{DFAC31EF-7B57-415D-AB4B-C71782DDBC11}" srcOrd="0" destOrd="0" presId="urn:microsoft.com/office/officeart/2005/8/layout/process4"/>
    <dgm:cxn modelId="{EA5303E6-A78F-4656-92EF-E020CEFBC8B8}" srcId="{77BCC6E7-4675-4D94-8484-171DF3EBA05D}" destId="{D6135023-CE12-4BBE-A938-912309F38760}" srcOrd="3" destOrd="0" parTransId="{A2B97F76-9EFE-4CC8-B4C7-1AC1044EF219}" sibTransId="{B988EF18-081A-40EC-A2C6-3D1B20CE9DFE}"/>
    <dgm:cxn modelId="{AB7E17E8-3E75-4BC2-AE08-A9CE79C5E19D}" type="presOf" srcId="{605CBF6C-BFBE-4246-87B5-BCDA4F2C2672}" destId="{EA709639-1BF6-47DB-B7FB-ABE099EFCC6C}" srcOrd="0" destOrd="0" presId="urn:microsoft.com/office/officeart/2005/8/layout/process4"/>
    <dgm:cxn modelId="{103840E9-0A36-4DB5-9F71-261819833FAB}" type="presOf" srcId="{F1A26760-8F15-4E6B-AAFC-92FC6AE7C6D1}" destId="{4DBE5ACD-30FA-46A0-A7AC-71CE166560BC}" srcOrd="0" destOrd="0" presId="urn:microsoft.com/office/officeart/2005/8/layout/process4"/>
    <dgm:cxn modelId="{6E92B3FE-F7A4-488D-89AD-D6B82B8F081D}" srcId="{00E63E6C-4220-4375-BBC0-B1010DE9787E}" destId="{F4243A3B-0281-4181-9C42-87F5859DA0CB}" srcOrd="0" destOrd="0" parTransId="{F3F3E3F2-40E0-4EB5-9025-8AD2CF305374}" sibTransId="{A63B76EA-711F-4112-B09C-636446791DAC}"/>
    <dgm:cxn modelId="{9F08B6FF-0541-43BD-B089-8DB65D344F5C}" srcId="{9DD317E6-62DA-40E0-9044-7581EABEB879}" destId="{50952DB0-B36A-4C8F-9837-4BFD4EFC9561}" srcOrd="1" destOrd="0" parTransId="{49210000-3883-4F3D-B532-0362AE7B5FD3}" sibTransId="{9413AB6B-97A7-490A-9FCE-D9317FD92991}"/>
    <dgm:cxn modelId="{458D0D3C-E99F-478C-9EDC-0046483D8DDF}" type="presParOf" srcId="{D92474D8-CF04-4B6D-929B-E82ADF32F764}" destId="{094CFF24-9F09-4253-8D1F-B3978EAF6C3D}" srcOrd="0" destOrd="0" presId="urn:microsoft.com/office/officeart/2005/8/layout/process4"/>
    <dgm:cxn modelId="{ED4C7F42-B16E-4045-801A-A91BD2F6EB69}" type="presParOf" srcId="{094CFF24-9F09-4253-8D1F-B3978EAF6C3D}" destId="{4DBE5ACD-30FA-46A0-A7AC-71CE166560BC}" srcOrd="0" destOrd="0" presId="urn:microsoft.com/office/officeart/2005/8/layout/process4"/>
    <dgm:cxn modelId="{04A5AD67-2A38-40C6-867C-7830657F2B9F}" type="presParOf" srcId="{094CFF24-9F09-4253-8D1F-B3978EAF6C3D}" destId="{0461DEAD-4599-42FD-B580-732A1B612085}" srcOrd="1" destOrd="0" presId="urn:microsoft.com/office/officeart/2005/8/layout/process4"/>
    <dgm:cxn modelId="{A34921EC-66D7-46F3-BE2D-66754351C83D}" type="presParOf" srcId="{094CFF24-9F09-4253-8D1F-B3978EAF6C3D}" destId="{D33EE1E9-BC9C-4198-A367-858B926C6DEF}" srcOrd="2" destOrd="0" presId="urn:microsoft.com/office/officeart/2005/8/layout/process4"/>
    <dgm:cxn modelId="{CE4706EF-6476-4E60-A25D-206E2DE0F12B}" type="presParOf" srcId="{D33EE1E9-BC9C-4198-A367-858B926C6DEF}" destId="{DFAC31EF-7B57-415D-AB4B-C71782DDBC11}" srcOrd="0" destOrd="0" presId="urn:microsoft.com/office/officeart/2005/8/layout/process4"/>
    <dgm:cxn modelId="{1C93D885-F350-4020-9E30-5B607CBAB892}" type="presParOf" srcId="{D33EE1E9-BC9C-4198-A367-858B926C6DEF}" destId="{9FBA4375-F44B-4C62-9099-7E8C72ED9EE4}" srcOrd="1" destOrd="0" presId="urn:microsoft.com/office/officeart/2005/8/layout/process4"/>
    <dgm:cxn modelId="{1AD96896-57B4-4385-8C53-F52927E6535C}" type="presParOf" srcId="{D33EE1E9-BC9C-4198-A367-858B926C6DEF}" destId="{EA709639-1BF6-47DB-B7FB-ABE099EFCC6C}" srcOrd="2" destOrd="0" presId="urn:microsoft.com/office/officeart/2005/8/layout/process4"/>
    <dgm:cxn modelId="{36032A7B-990A-45D6-B65F-F8A2B2E9E929}" type="presParOf" srcId="{D92474D8-CF04-4B6D-929B-E82ADF32F764}" destId="{9ABFA5EB-5ECF-405D-A44A-DEFC2B898011}" srcOrd="1" destOrd="0" presId="urn:microsoft.com/office/officeart/2005/8/layout/process4"/>
    <dgm:cxn modelId="{0851EA5D-01D5-469E-9D9E-1CE811B09BAB}" type="presParOf" srcId="{D92474D8-CF04-4B6D-929B-E82ADF32F764}" destId="{66728319-C465-4718-AF5A-79EC9DD28D87}" srcOrd="2" destOrd="0" presId="urn:microsoft.com/office/officeart/2005/8/layout/process4"/>
    <dgm:cxn modelId="{52DD831A-0719-4983-9248-107F781C98C9}" type="presParOf" srcId="{66728319-C465-4718-AF5A-79EC9DD28D87}" destId="{781AC731-B747-4422-AA72-3E32E6ECE2EE}" srcOrd="0" destOrd="0" presId="urn:microsoft.com/office/officeart/2005/8/layout/process4"/>
    <dgm:cxn modelId="{8E0E978F-1C6F-4EB9-AD24-D5C308760567}" type="presParOf" srcId="{66728319-C465-4718-AF5A-79EC9DD28D87}" destId="{54778009-0475-47B7-910C-82490F4C2BB9}" srcOrd="1" destOrd="0" presId="urn:microsoft.com/office/officeart/2005/8/layout/process4"/>
    <dgm:cxn modelId="{80F6D30A-0ED9-4B88-AABB-04D66D4157D4}" type="presParOf" srcId="{66728319-C465-4718-AF5A-79EC9DD28D87}" destId="{EE94CD7E-B431-4221-884B-355537F78EC3}" srcOrd="2" destOrd="0" presId="urn:microsoft.com/office/officeart/2005/8/layout/process4"/>
    <dgm:cxn modelId="{C93481C5-E6B8-46D2-B69F-31B142551044}" type="presParOf" srcId="{EE94CD7E-B431-4221-884B-355537F78EC3}" destId="{C01E9970-FAF3-4350-B9BB-4D0E00A4AEA8}" srcOrd="0" destOrd="0" presId="urn:microsoft.com/office/officeart/2005/8/layout/process4"/>
    <dgm:cxn modelId="{8AA68C03-75B1-4E3A-9600-C0E88E2A6715}" type="presParOf" srcId="{EE94CD7E-B431-4221-884B-355537F78EC3}" destId="{18CD325D-FA1E-43BA-B2ED-AB4851A94E7C}" srcOrd="1" destOrd="0" presId="urn:microsoft.com/office/officeart/2005/8/layout/process4"/>
    <dgm:cxn modelId="{3BDF9AF2-F4E8-46D4-83A5-5166F9079CF7}" type="presParOf" srcId="{EE94CD7E-B431-4221-884B-355537F78EC3}" destId="{7E8B2177-38BF-42D7-B30F-B262105FD513}" srcOrd="2" destOrd="0" presId="urn:microsoft.com/office/officeart/2005/8/layout/process4"/>
    <dgm:cxn modelId="{C99B4DF1-D6A4-4F38-9C6E-123EE5CBA707}" type="presParOf" srcId="{EE94CD7E-B431-4221-884B-355537F78EC3}" destId="{7CA58BA0-0A27-4903-939B-10301D348299}" srcOrd="3" destOrd="0" presId="urn:microsoft.com/office/officeart/2005/8/layout/process4"/>
    <dgm:cxn modelId="{6932B31E-064F-468E-A5F9-20D1D82D6D66}" type="presParOf" srcId="{D92474D8-CF04-4B6D-929B-E82ADF32F764}" destId="{245BEBED-7130-41FF-8026-D29E1A114154}" srcOrd="3" destOrd="0" presId="urn:microsoft.com/office/officeart/2005/8/layout/process4"/>
    <dgm:cxn modelId="{BC498D98-88D0-41D8-B9E0-23BC996B9104}" type="presParOf" srcId="{D92474D8-CF04-4B6D-929B-E82ADF32F764}" destId="{9E87CCE7-0C2C-4C20-A0E9-104D3DAB73E2}" srcOrd="4" destOrd="0" presId="urn:microsoft.com/office/officeart/2005/8/layout/process4"/>
    <dgm:cxn modelId="{55C983A1-116E-4ECF-BCE8-D53481BBB542}" type="presParOf" srcId="{9E87CCE7-0C2C-4C20-A0E9-104D3DAB73E2}" destId="{DBC56504-3035-47F6-975D-71452419571F}" srcOrd="0" destOrd="0" presId="urn:microsoft.com/office/officeart/2005/8/layout/process4"/>
    <dgm:cxn modelId="{037AFA5A-36A2-4D43-A5D9-EE34151A9190}" type="presParOf" srcId="{9E87CCE7-0C2C-4C20-A0E9-104D3DAB73E2}" destId="{CC371945-41A7-4CD2-8328-6B4E478A368B}" srcOrd="1" destOrd="0" presId="urn:microsoft.com/office/officeart/2005/8/layout/process4"/>
    <dgm:cxn modelId="{FC38A084-EA85-4A39-9C8C-AD3F6181DA88}" type="presParOf" srcId="{9E87CCE7-0C2C-4C20-A0E9-104D3DAB73E2}" destId="{EEB5DDCF-FB5C-4F30-8EAC-E5905DEC3AF6}" srcOrd="2" destOrd="0" presId="urn:microsoft.com/office/officeart/2005/8/layout/process4"/>
    <dgm:cxn modelId="{CEEF53F1-14EC-44F2-A8A7-B3036E7597CD}" type="presParOf" srcId="{EEB5DDCF-FB5C-4F30-8EAC-E5905DEC3AF6}" destId="{6A864AA8-7BE2-4E27-93DC-C03724C984C6}" srcOrd="0" destOrd="0" presId="urn:microsoft.com/office/officeart/2005/8/layout/process4"/>
    <dgm:cxn modelId="{B2D39B48-5FBF-4507-AC3E-3665869A2BE3}" type="presParOf" srcId="{EEB5DDCF-FB5C-4F30-8EAC-E5905DEC3AF6}" destId="{A3897771-9715-442D-84BD-1ABF325F9107}" srcOrd="1" destOrd="0" presId="urn:microsoft.com/office/officeart/2005/8/layout/process4"/>
    <dgm:cxn modelId="{FACCF207-6A0A-4177-9D37-E399BD221F32}" type="presParOf" srcId="{EEB5DDCF-FB5C-4F30-8EAC-E5905DEC3AF6}" destId="{370DAF8D-D357-4270-9089-F1D37E738BF7}" srcOrd="2" destOrd="0" presId="urn:microsoft.com/office/officeart/2005/8/layout/process4"/>
    <dgm:cxn modelId="{0C51917E-AFD2-4BAB-8443-92378E799FD1}" type="presParOf" srcId="{D92474D8-CF04-4B6D-929B-E82ADF32F764}" destId="{470D5F58-44DD-45E2-AE0F-FEC5A559215F}" srcOrd="5" destOrd="0" presId="urn:microsoft.com/office/officeart/2005/8/layout/process4"/>
    <dgm:cxn modelId="{A796702B-24AD-4502-8CEE-7472B90C68DD}" type="presParOf" srcId="{D92474D8-CF04-4B6D-929B-E82ADF32F764}" destId="{10A59605-5E8C-46A1-BEF0-9FBDDE2FA9B1}" srcOrd="6" destOrd="0" presId="urn:microsoft.com/office/officeart/2005/8/layout/process4"/>
    <dgm:cxn modelId="{8C6AE038-04B0-4CC2-AAF3-2313408FF8EE}" type="presParOf" srcId="{10A59605-5E8C-46A1-BEF0-9FBDDE2FA9B1}" destId="{637E5E87-2545-48E4-AEF8-A6FEA0BFA8E3}" srcOrd="0" destOrd="0" presId="urn:microsoft.com/office/officeart/2005/8/layout/process4"/>
    <dgm:cxn modelId="{089B15C4-63F0-4644-A62D-19EE078E2875}" type="presParOf" srcId="{10A59605-5E8C-46A1-BEF0-9FBDDE2FA9B1}" destId="{4EDDA3B3-32B2-49A1-8A43-87584626EE26}" srcOrd="1" destOrd="0" presId="urn:microsoft.com/office/officeart/2005/8/layout/process4"/>
    <dgm:cxn modelId="{21AA426E-847F-4D08-BE7A-547597A56991}" type="presParOf" srcId="{10A59605-5E8C-46A1-BEF0-9FBDDE2FA9B1}" destId="{715309F5-57F6-4BDC-B8EB-DDFFAEDA9BB2}" srcOrd="2" destOrd="0" presId="urn:microsoft.com/office/officeart/2005/8/layout/process4"/>
    <dgm:cxn modelId="{189EB989-0506-45AF-B59C-28A230A3E894}" type="presParOf" srcId="{715309F5-57F6-4BDC-B8EB-DDFFAEDA9BB2}" destId="{72051A9D-33A5-436B-B059-092C4A4DA2F7}" srcOrd="0" destOrd="0" presId="urn:microsoft.com/office/officeart/2005/8/layout/process4"/>
    <dgm:cxn modelId="{B08DEB36-6A3A-4982-B681-64A465C87D3E}" type="presParOf" srcId="{715309F5-57F6-4BDC-B8EB-DDFFAEDA9BB2}" destId="{EF46E7F5-270A-4329-8C8D-9BF35777D62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DEAD-4599-42FD-B580-732A1B612085}">
      <dsp:nvSpPr>
        <dsp:cNvPr id="0" name=""/>
        <dsp:cNvSpPr/>
      </dsp:nvSpPr>
      <dsp:spPr>
        <a:xfrm>
          <a:off x="0" y="3694882"/>
          <a:ext cx="9143999" cy="808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2400" kern="1200" dirty="0">
              <a:solidFill>
                <a:srgbClr val="C00000"/>
              </a:solidFill>
            </a:rPr>
            <a:t>Organizational influences</a:t>
          </a:r>
          <a:endParaRPr kumimoji="1" lang="ja-JP" altLang="en-US" sz="2400" kern="1200" dirty="0">
            <a:solidFill>
              <a:srgbClr val="C00000"/>
            </a:solidFill>
          </a:endParaRPr>
        </a:p>
      </dsp:txBody>
      <dsp:txXfrm>
        <a:off x="0" y="3694882"/>
        <a:ext cx="9143999" cy="436508"/>
      </dsp:txXfrm>
    </dsp:sp>
    <dsp:sp modelId="{DFAC31EF-7B57-415D-AB4B-C71782DDBC11}">
      <dsp:nvSpPr>
        <dsp:cNvPr id="0" name=""/>
        <dsp:cNvSpPr/>
      </dsp:nvSpPr>
      <dsp:spPr>
        <a:xfrm>
          <a:off x="4464" y="4115224"/>
          <a:ext cx="3045023" cy="37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Resource management</a:t>
          </a:r>
          <a:endParaRPr kumimoji="1" lang="ja-JP" altLang="en-US" sz="1600" kern="1200" dirty="0"/>
        </a:p>
      </dsp:txBody>
      <dsp:txXfrm>
        <a:off x="4464" y="4115224"/>
        <a:ext cx="3045023" cy="371840"/>
      </dsp:txXfrm>
    </dsp:sp>
    <dsp:sp modelId="{9FBA4375-F44B-4C62-9099-7E8C72ED9EE4}">
      <dsp:nvSpPr>
        <dsp:cNvPr id="0" name=""/>
        <dsp:cNvSpPr/>
      </dsp:nvSpPr>
      <dsp:spPr>
        <a:xfrm>
          <a:off x="3049487" y="4115224"/>
          <a:ext cx="3045023" cy="37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Organizational climate</a:t>
          </a:r>
          <a:endParaRPr kumimoji="1" lang="ja-JP" altLang="en-US" sz="1600" kern="1200" dirty="0"/>
        </a:p>
      </dsp:txBody>
      <dsp:txXfrm>
        <a:off x="3049487" y="4115224"/>
        <a:ext cx="3045023" cy="371840"/>
      </dsp:txXfrm>
    </dsp:sp>
    <dsp:sp modelId="{EA709639-1BF6-47DB-B7FB-ABE099EFCC6C}">
      <dsp:nvSpPr>
        <dsp:cNvPr id="0" name=""/>
        <dsp:cNvSpPr/>
      </dsp:nvSpPr>
      <dsp:spPr>
        <a:xfrm>
          <a:off x="6094511" y="4115224"/>
          <a:ext cx="3045023" cy="37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Organizational process</a:t>
          </a:r>
          <a:endParaRPr kumimoji="1" lang="ja-JP" altLang="en-US" sz="1600" kern="1200" dirty="0"/>
        </a:p>
      </dsp:txBody>
      <dsp:txXfrm>
        <a:off x="6094511" y="4115224"/>
        <a:ext cx="3045023" cy="371840"/>
      </dsp:txXfrm>
    </dsp:sp>
    <dsp:sp modelId="{54778009-0475-47B7-910C-82490F4C2BB9}">
      <dsp:nvSpPr>
        <dsp:cNvPr id="0" name=""/>
        <dsp:cNvSpPr/>
      </dsp:nvSpPr>
      <dsp:spPr>
        <a:xfrm rot="10800000">
          <a:off x="0" y="2463765"/>
          <a:ext cx="9143999" cy="1243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2400" kern="1200" dirty="0">
              <a:solidFill>
                <a:srgbClr val="C00000"/>
              </a:solidFill>
            </a:rPr>
            <a:t>Unsafe supervision</a:t>
          </a:r>
          <a:endParaRPr kumimoji="1" lang="ja-JP" altLang="en-US" sz="2400" kern="1200" dirty="0">
            <a:solidFill>
              <a:srgbClr val="C00000"/>
            </a:solidFill>
          </a:endParaRPr>
        </a:p>
      </dsp:txBody>
      <dsp:txXfrm rot="-10800000">
        <a:off x="0" y="2463765"/>
        <a:ext cx="9143999" cy="436378"/>
      </dsp:txXfrm>
    </dsp:sp>
    <dsp:sp modelId="{C01E9970-FAF3-4350-B9BB-4D0E00A4AEA8}">
      <dsp:nvSpPr>
        <dsp:cNvPr id="0" name=""/>
        <dsp:cNvSpPr/>
      </dsp:nvSpPr>
      <dsp:spPr>
        <a:xfrm>
          <a:off x="0" y="2900143"/>
          <a:ext cx="2285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Inadequate supervision</a:t>
          </a:r>
          <a:endParaRPr kumimoji="1" lang="ja-JP" altLang="en-US" sz="1600" kern="1200" dirty="0"/>
        </a:p>
      </dsp:txBody>
      <dsp:txXfrm>
        <a:off x="0" y="2900143"/>
        <a:ext cx="2285999" cy="371729"/>
      </dsp:txXfrm>
    </dsp:sp>
    <dsp:sp modelId="{18CD325D-FA1E-43BA-B2ED-AB4851A94E7C}">
      <dsp:nvSpPr>
        <dsp:cNvPr id="0" name=""/>
        <dsp:cNvSpPr/>
      </dsp:nvSpPr>
      <dsp:spPr>
        <a:xfrm>
          <a:off x="2285999" y="2900143"/>
          <a:ext cx="2285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Planned inadequate operations</a:t>
          </a:r>
          <a:endParaRPr kumimoji="1" lang="ja-JP" altLang="en-US" sz="1600" kern="1200" dirty="0"/>
        </a:p>
      </dsp:txBody>
      <dsp:txXfrm>
        <a:off x="2285999" y="2900143"/>
        <a:ext cx="2285999" cy="371729"/>
      </dsp:txXfrm>
    </dsp:sp>
    <dsp:sp modelId="{7E8B2177-38BF-42D7-B30F-B262105FD513}">
      <dsp:nvSpPr>
        <dsp:cNvPr id="0" name=""/>
        <dsp:cNvSpPr/>
      </dsp:nvSpPr>
      <dsp:spPr>
        <a:xfrm>
          <a:off x="4571999" y="2900143"/>
          <a:ext cx="2285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Failed to correct problem</a:t>
          </a:r>
          <a:endParaRPr kumimoji="1" lang="ja-JP" altLang="en-US" sz="1600" kern="1200" dirty="0"/>
        </a:p>
      </dsp:txBody>
      <dsp:txXfrm>
        <a:off x="4571999" y="2900143"/>
        <a:ext cx="2285999" cy="371729"/>
      </dsp:txXfrm>
    </dsp:sp>
    <dsp:sp modelId="{7CA58BA0-0A27-4903-939B-10301D348299}">
      <dsp:nvSpPr>
        <dsp:cNvPr id="0" name=""/>
        <dsp:cNvSpPr/>
      </dsp:nvSpPr>
      <dsp:spPr>
        <a:xfrm>
          <a:off x="6857999" y="2900143"/>
          <a:ext cx="2285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Supervisory violations</a:t>
          </a:r>
          <a:endParaRPr kumimoji="1" lang="ja-JP" altLang="en-US" sz="1600" kern="1200" dirty="0"/>
        </a:p>
      </dsp:txBody>
      <dsp:txXfrm>
        <a:off x="6857999" y="2900143"/>
        <a:ext cx="2285999" cy="371729"/>
      </dsp:txXfrm>
    </dsp:sp>
    <dsp:sp modelId="{CC371945-41A7-4CD2-8328-6B4E478A368B}">
      <dsp:nvSpPr>
        <dsp:cNvPr id="0" name=""/>
        <dsp:cNvSpPr/>
      </dsp:nvSpPr>
      <dsp:spPr>
        <a:xfrm rot="10800000">
          <a:off x="0" y="1232648"/>
          <a:ext cx="9143999" cy="1243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2400" kern="1200" dirty="0">
              <a:solidFill>
                <a:srgbClr val="C00000"/>
              </a:solidFill>
            </a:rPr>
            <a:t>Preconditions</a:t>
          </a:r>
          <a:endParaRPr kumimoji="1" lang="ja-JP" altLang="en-US" sz="2400" kern="1200" dirty="0">
            <a:solidFill>
              <a:srgbClr val="C00000"/>
            </a:solidFill>
          </a:endParaRPr>
        </a:p>
      </dsp:txBody>
      <dsp:txXfrm rot="-10800000">
        <a:off x="0" y="1232648"/>
        <a:ext cx="9143999" cy="436378"/>
      </dsp:txXfrm>
    </dsp:sp>
    <dsp:sp modelId="{6A864AA8-7BE2-4E27-93DC-C03724C984C6}">
      <dsp:nvSpPr>
        <dsp:cNvPr id="0" name=""/>
        <dsp:cNvSpPr/>
      </dsp:nvSpPr>
      <dsp:spPr>
        <a:xfrm>
          <a:off x="4464" y="1669026"/>
          <a:ext cx="3045023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Environmental factors</a:t>
          </a:r>
          <a:endParaRPr kumimoji="1" lang="ja-JP" altLang="en-US" sz="1600" kern="1200" dirty="0"/>
        </a:p>
      </dsp:txBody>
      <dsp:txXfrm>
        <a:off x="4464" y="1669026"/>
        <a:ext cx="3045023" cy="371729"/>
      </dsp:txXfrm>
    </dsp:sp>
    <dsp:sp modelId="{A3897771-9715-442D-84BD-1ABF325F9107}">
      <dsp:nvSpPr>
        <dsp:cNvPr id="0" name=""/>
        <dsp:cNvSpPr/>
      </dsp:nvSpPr>
      <dsp:spPr>
        <a:xfrm>
          <a:off x="3049487" y="1669026"/>
          <a:ext cx="3045023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Conditions of train drivers</a:t>
          </a:r>
          <a:endParaRPr kumimoji="1" lang="ja-JP" altLang="en-US" sz="1600" kern="1200" dirty="0"/>
        </a:p>
      </dsp:txBody>
      <dsp:txXfrm>
        <a:off x="3049487" y="1669026"/>
        <a:ext cx="3045023" cy="371729"/>
      </dsp:txXfrm>
    </dsp:sp>
    <dsp:sp modelId="{370DAF8D-D357-4270-9089-F1D37E738BF7}">
      <dsp:nvSpPr>
        <dsp:cNvPr id="0" name=""/>
        <dsp:cNvSpPr/>
      </dsp:nvSpPr>
      <dsp:spPr>
        <a:xfrm>
          <a:off x="6094511" y="1669026"/>
          <a:ext cx="3045023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Conditions of others</a:t>
          </a:r>
          <a:endParaRPr kumimoji="1" lang="ja-JP" altLang="en-US" sz="1600" kern="1200" dirty="0"/>
        </a:p>
      </dsp:txBody>
      <dsp:txXfrm>
        <a:off x="6094511" y="1669026"/>
        <a:ext cx="3045023" cy="371729"/>
      </dsp:txXfrm>
    </dsp:sp>
    <dsp:sp modelId="{4EDDA3B3-32B2-49A1-8A43-87584626EE26}">
      <dsp:nvSpPr>
        <dsp:cNvPr id="0" name=""/>
        <dsp:cNvSpPr/>
      </dsp:nvSpPr>
      <dsp:spPr>
        <a:xfrm rot="10800000">
          <a:off x="0" y="1531"/>
          <a:ext cx="9143999" cy="124324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2400" kern="1200" dirty="0">
              <a:solidFill>
                <a:srgbClr val="C00000"/>
              </a:solidFill>
            </a:rPr>
            <a:t>Unsafe acts</a:t>
          </a:r>
          <a:endParaRPr kumimoji="1" lang="ja-JP" altLang="en-US" sz="2400" kern="1200" dirty="0">
            <a:solidFill>
              <a:srgbClr val="C00000"/>
            </a:solidFill>
          </a:endParaRPr>
        </a:p>
      </dsp:txBody>
      <dsp:txXfrm rot="-10800000">
        <a:off x="0" y="1531"/>
        <a:ext cx="9143999" cy="436378"/>
      </dsp:txXfrm>
    </dsp:sp>
    <dsp:sp modelId="{72051A9D-33A5-436B-B059-092C4A4DA2F7}">
      <dsp:nvSpPr>
        <dsp:cNvPr id="0" name=""/>
        <dsp:cNvSpPr/>
      </dsp:nvSpPr>
      <dsp:spPr>
        <a:xfrm>
          <a:off x="0" y="437909"/>
          <a:ext cx="4571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Errors</a:t>
          </a:r>
          <a:endParaRPr kumimoji="1" lang="ja-JP" altLang="en-US" sz="1600" kern="1200" dirty="0"/>
        </a:p>
      </dsp:txBody>
      <dsp:txXfrm>
        <a:off x="0" y="437909"/>
        <a:ext cx="4571999" cy="371729"/>
      </dsp:txXfrm>
    </dsp:sp>
    <dsp:sp modelId="{EF46E7F5-270A-4329-8C8D-9BF35777D62A}">
      <dsp:nvSpPr>
        <dsp:cNvPr id="0" name=""/>
        <dsp:cNvSpPr/>
      </dsp:nvSpPr>
      <dsp:spPr>
        <a:xfrm>
          <a:off x="4571999" y="437909"/>
          <a:ext cx="4571999" cy="3717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1600" kern="1200" dirty="0"/>
            <a:t>Violations</a:t>
          </a:r>
          <a:endParaRPr kumimoji="1" lang="ja-JP" altLang="en-US" sz="1600" kern="1200" dirty="0"/>
        </a:p>
      </dsp:txBody>
      <dsp:txXfrm>
        <a:off x="4571999" y="437909"/>
        <a:ext cx="4571999" cy="371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221D-F810-4007-85FC-4ED109768CF1}" type="datetimeFigureOut">
              <a:rPr kumimoji="1" lang="ja-JP" altLang="en-US" smtClean="0"/>
              <a:pPr/>
              <a:t>2022/6/29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E7DEB-5637-496B-9B9B-4D34CA3AEA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02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06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31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35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10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7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36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59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2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61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51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E7DEB-5637-496B-9B9B-4D34CA3AEA2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1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A19-EE13-451C-8C35-32C11F58E93D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B1791-5B15-412B-86FD-8DAB82208B23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C668-4868-4183-8338-2404C9B7DD6F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AD93-73C8-4AE0-9517-37CA008E7336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D116-78D1-45C2-B581-8F9DD7437AD1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BAD6-E43F-4AA9-B5CC-5148B291C621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113D-09BE-48B5-BCD5-765733E7D9D4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23B-33D4-4670-9E39-55CC90B7303B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4D95-9E98-4C2F-9813-6766C972CDA5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0296-94D9-4631-A109-8D93E617224C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4A17-FA18-4AF4-9A64-735D4277FE29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753034-A3BD-49E5-98FA-B6B5C37B433E}" type="datetime1">
              <a:rPr lang="en-US" altLang="ja-JP" smtClean="0"/>
              <a:pPr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1" y="1230341"/>
            <a:ext cx="9057830" cy="218625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600" dirty="0"/>
              <a:t>Exploring factors contributing to railway crossing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Accidents</a:t>
            </a:r>
            <a:endParaRPr kumimoji="1" lang="ja-JP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162" y="3858420"/>
            <a:ext cx="8610600" cy="2209800"/>
          </a:xfrm>
        </p:spPr>
        <p:txBody>
          <a:bodyPr>
            <a:normAutofit fontScale="92500" lnSpcReduction="10000"/>
          </a:bodyPr>
          <a:lstStyle/>
          <a:p>
            <a:endParaRPr kumimoji="1" lang="en-GB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GB" altLang="ja-JP" sz="3900" dirty="0" err="1">
                <a:solidFill>
                  <a:schemeClr val="tx1"/>
                </a:solidFill>
              </a:rPr>
              <a:t>Xiuzhu</a:t>
            </a:r>
            <a:r>
              <a:rPr kumimoji="1" lang="en-GB" altLang="ja-JP" sz="3900" dirty="0">
                <a:solidFill>
                  <a:schemeClr val="tx1"/>
                </a:solidFill>
              </a:rPr>
              <a:t> Gu and </a:t>
            </a:r>
            <a:r>
              <a:rPr kumimoji="1" lang="en-GB" altLang="ja-JP" sz="3900" dirty="0" err="1">
                <a:solidFill>
                  <a:schemeClr val="tx1"/>
                </a:solidFill>
              </a:rPr>
              <a:t>Atsutoshi</a:t>
            </a:r>
            <a:r>
              <a:rPr kumimoji="1" lang="en-GB" altLang="ja-JP" sz="3900" dirty="0">
                <a:solidFill>
                  <a:schemeClr val="tx1"/>
                </a:solidFill>
              </a:rPr>
              <a:t> </a:t>
            </a:r>
            <a:r>
              <a:rPr kumimoji="1" lang="en-GB" altLang="ja-JP" sz="3900" dirty="0" err="1">
                <a:solidFill>
                  <a:schemeClr val="tx1"/>
                </a:solidFill>
              </a:rPr>
              <a:t>Nakai</a:t>
            </a:r>
            <a:r>
              <a:rPr kumimoji="1" lang="en-GB" altLang="ja-JP" sz="3900" dirty="0">
                <a:solidFill>
                  <a:schemeClr val="tx1"/>
                </a:solidFill>
              </a:rPr>
              <a:t> </a:t>
            </a:r>
            <a:endParaRPr kumimoji="1" lang="en-GB" altLang="ja-JP" sz="3900" baseline="30000" dirty="0">
              <a:solidFill>
                <a:schemeClr val="tx1"/>
              </a:solidFill>
            </a:endParaRPr>
          </a:p>
          <a:p>
            <a:pPr algn="ctr"/>
            <a:endParaRPr kumimoji="1" lang="en-GB" altLang="ja-JP" sz="2800" baseline="30000" dirty="0">
              <a:solidFill>
                <a:schemeClr val="tx1"/>
              </a:solidFill>
            </a:endParaRPr>
          </a:p>
          <a:p>
            <a:pPr algn="ctr"/>
            <a:r>
              <a:rPr lang="en-GB" altLang="ja-JP" sz="2800" dirty="0">
                <a:solidFill>
                  <a:schemeClr val="tx1"/>
                </a:solidFill>
              </a:rPr>
              <a:t>Department of Industrial Engineering and </a:t>
            </a:r>
            <a:r>
              <a:rPr lang="en-US" altLang="ja-JP" sz="2800" dirty="0">
                <a:solidFill>
                  <a:schemeClr val="tx1"/>
                </a:solidFill>
              </a:rPr>
              <a:t>Economics</a:t>
            </a:r>
          </a:p>
          <a:p>
            <a:pPr algn="ctr"/>
            <a:r>
              <a:rPr kumimoji="1" lang="en-GB" altLang="ja-JP" sz="2800" dirty="0">
                <a:solidFill>
                  <a:schemeClr val="tx1"/>
                </a:solidFill>
              </a:rPr>
              <a:t>Tokyo Institute of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D122-4C33-4DF0-B048-70BF1D1B8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" y="-4125"/>
            <a:ext cx="9144000" cy="1565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6" y="142426"/>
            <a:ext cx="8229600" cy="1000574"/>
          </a:xfrm>
        </p:spPr>
        <p:txBody>
          <a:bodyPr/>
          <a:lstStyle/>
          <a:p>
            <a:r>
              <a:rPr kumimoji="1" lang="en-US" altLang="ja-JP" dirty="0"/>
              <a:t>Methods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CB9A1-E448-4318-8C8D-1A8133307D55}"/>
              </a:ext>
            </a:extLst>
          </p:cNvPr>
          <p:cNvSpPr txBox="1"/>
          <p:nvPr/>
        </p:nvSpPr>
        <p:spPr>
          <a:xfrm>
            <a:off x="58130" y="834492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R</a:t>
            </a:r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ailway crossing accident reports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E091D-1E2B-4D6A-B931-97144E417E00}"/>
              </a:ext>
            </a:extLst>
          </p:cNvPr>
          <p:cNvSpPr txBox="1"/>
          <p:nvPr/>
        </p:nvSpPr>
        <p:spPr>
          <a:xfrm>
            <a:off x="96233" y="1324708"/>
            <a:ext cx="89515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Human Factors Analysis and Classification System (HFACS) </a:t>
            </a:r>
          </a:p>
          <a:p>
            <a:r>
              <a:rPr kumimoji="1" lang="en-US" altLang="ja-JP" dirty="0"/>
              <a:t>                                                                                      (</a:t>
            </a:r>
            <a:r>
              <a:rPr kumimoji="1" lang="en-US" altLang="ja-JP" dirty="0" err="1"/>
              <a:t>Wiegmann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Shappell</a:t>
            </a:r>
            <a:r>
              <a:rPr kumimoji="1" lang="en-US" altLang="ja-JP" dirty="0"/>
              <a:t>; 2003)</a:t>
            </a:r>
          </a:p>
          <a:p>
            <a:r>
              <a:rPr kumimoji="1" lang="en-US" altLang="ja-JP" sz="2000" b="1" dirty="0"/>
              <a:t>J-HAFCS</a:t>
            </a:r>
            <a:r>
              <a:rPr kumimoji="1" lang="en-US" altLang="ja-JP" dirty="0"/>
              <a:t> (Nakamura et al., 2012) </a:t>
            </a:r>
            <a:endParaRPr kumimoji="1" lang="ja-JP" alt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279434-07D8-4236-89DC-A81ED26F0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50568"/>
              </p:ext>
            </p:extLst>
          </p:nvPr>
        </p:nvGraphicFramePr>
        <p:xfrm>
          <a:off x="0" y="2334948"/>
          <a:ext cx="9143999" cy="45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04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396213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62809-5B11-4CA4-952A-99EF39332AA6}"/>
              </a:ext>
            </a:extLst>
          </p:cNvPr>
          <p:cNvSpPr txBox="1"/>
          <p:nvPr/>
        </p:nvSpPr>
        <p:spPr>
          <a:xfrm>
            <a:off x="95675" y="990600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R</a:t>
            </a:r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ailway crossing accident reports (unsafe acts)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E7E724-F3F0-4A67-929E-D8B8C1CF99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28337"/>
              </p:ext>
            </p:extLst>
          </p:nvPr>
        </p:nvGraphicFramePr>
        <p:xfrm>
          <a:off x="228600" y="1600200"/>
          <a:ext cx="86868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385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396213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62809-5B11-4CA4-952A-99EF39332AA6}"/>
              </a:ext>
            </a:extLst>
          </p:cNvPr>
          <p:cNvSpPr txBox="1"/>
          <p:nvPr/>
        </p:nvSpPr>
        <p:spPr>
          <a:xfrm>
            <a:off x="95674" y="990600"/>
            <a:ext cx="8895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R</a:t>
            </a:r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ailway crossing accident reports (preconditions)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0CA9A3-D723-4482-B213-088CEE4E0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014906"/>
              </p:ext>
            </p:extLst>
          </p:nvPr>
        </p:nvGraphicFramePr>
        <p:xfrm>
          <a:off x="95674" y="1513820"/>
          <a:ext cx="8952651" cy="532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72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396213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62809-5B11-4CA4-952A-99EF39332AA6}"/>
              </a:ext>
            </a:extLst>
          </p:cNvPr>
          <p:cNvSpPr txBox="1"/>
          <p:nvPr/>
        </p:nvSpPr>
        <p:spPr>
          <a:xfrm>
            <a:off x="95674" y="999392"/>
            <a:ext cx="90483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R</a:t>
            </a:r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ailway crossing accident reports </a:t>
            </a:r>
          </a:p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(unsafe supervision)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AF64A-B804-4B9C-A1CB-46B20160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795982"/>
              </p:ext>
            </p:extLst>
          </p:nvPr>
        </p:nvGraphicFramePr>
        <p:xfrm>
          <a:off x="152400" y="1953499"/>
          <a:ext cx="8839200" cy="475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90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396213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62809-5B11-4CA4-952A-99EF39332AA6}"/>
              </a:ext>
            </a:extLst>
          </p:cNvPr>
          <p:cNvSpPr txBox="1"/>
          <p:nvPr/>
        </p:nvSpPr>
        <p:spPr>
          <a:xfrm>
            <a:off x="95675" y="990600"/>
            <a:ext cx="89526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R</a:t>
            </a:r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ailway crossing accident reports </a:t>
            </a:r>
          </a:p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(organizational influences)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D869FD-E14A-4054-BA48-19471211B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334584"/>
              </p:ext>
            </p:extLst>
          </p:nvPr>
        </p:nvGraphicFramePr>
        <p:xfrm>
          <a:off x="152400" y="1944707"/>
          <a:ext cx="8763000" cy="468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656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6" y="317300"/>
            <a:ext cx="3352800" cy="75590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Discussion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crossings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5500" y="606387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Human-related factors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37CC6-BE03-43B4-B35B-488251AA8C86}"/>
              </a:ext>
            </a:extLst>
          </p:cNvPr>
          <p:cNvSpPr txBox="1"/>
          <p:nvPr/>
        </p:nvSpPr>
        <p:spPr>
          <a:xfrm>
            <a:off x="533400" y="182850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crossings           More accidents (?)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BAEA271-4E76-4293-8586-4E4036DEA2C8}"/>
              </a:ext>
            </a:extLst>
          </p:cNvPr>
          <p:cNvSpPr/>
          <p:nvPr/>
        </p:nvSpPr>
        <p:spPr>
          <a:xfrm>
            <a:off x="2878016" y="1900379"/>
            <a:ext cx="49647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2ACFBB-1C98-4BDC-B16F-CD78E388F362}"/>
              </a:ext>
            </a:extLst>
          </p:cNvPr>
          <p:cNvSpPr txBox="1"/>
          <p:nvPr/>
        </p:nvSpPr>
        <p:spPr>
          <a:xfrm>
            <a:off x="565639" y="2581870"/>
            <a:ext cx="4659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Pedestrians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</a:t>
            </a:r>
            <a:r>
              <a:rPr kumimoji="1" lang="en-US" altLang="ja-JP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endParaRPr kumimoji="1" lang="ja-JP" alt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BD0729F-734A-4615-9AE3-5E8F43F976D5}"/>
              </a:ext>
            </a:extLst>
          </p:cNvPr>
          <p:cNvSpPr/>
          <p:nvPr/>
        </p:nvSpPr>
        <p:spPr>
          <a:xfrm>
            <a:off x="1143000" y="3200400"/>
            <a:ext cx="457200" cy="918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416F05-3E83-4F90-ABE6-3BD327744B2C}"/>
              </a:ext>
            </a:extLst>
          </p:cNvPr>
          <p:cNvSpPr txBox="1"/>
          <p:nvPr/>
        </p:nvSpPr>
        <p:spPr>
          <a:xfrm>
            <a:off x="457200" y="4495800"/>
            <a:ext cx="544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 people (super-ageing society)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errors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attention etc.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0A6531E-DB98-44E4-8A84-28221CC64F6D}"/>
              </a:ext>
            </a:extLst>
          </p:cNvPr>
          <p:cNvSpPr/>
          <p:nvPr/>
        </p:nvSpPr>
        <p:spPr>
          <a:xfrm rot="17619500">
            <a:off x="4008926" y="2692976"/>
            <a:ext cx="461887" cy="101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C56B6-1CF3-4B66-BF8D-3DADE021D031}"/>
              </a:ext>
            </a:extLst>
          </p:cNvPr>
          <p:cNvSpPr txBox="1"/>
          <p:nvPr/>
        </p:nvSpPr>
        <p:spPr>
          <a:xfrm>
            <a:off x="4749216" y="2918936"/>
            <a:ext cx="3593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 drivers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Routine violations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E2332-A6EF-42E4-AB35-D5527B78D44F}"/>
              </a:ext>
            </a:extLst>
          </p:cNvPr>
          <p:cNvSpPr txBox="1"/>
          <p:nvPr/>
        </p:nvSpPr>
        <p:spPr>
          <a:xfrm>
            <a:off x="6019801" y="4378698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safety awareness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4" y="371026"/>
            <a:ext cx="8229600" cy="848174"/>
          </a:xfrm>
        </p:spPr>
        <p:txBody>
          <a:bodyPr/>
          <a:lstStyle/>
          <a:p>
            <a:r>
              <a:rPr kumimoji="1" lang="en-GB" dirty="0"/>
              <a:t>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130" y="2456678"/>
            <a:ext cx="87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crossing environment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130" y="1571934"/>
            <a:ext cx="848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measures to pedestrian bottleneck crossings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A964D-D6B7-4C4A-8AA8-5CA7554DB539}"/>
              </a:ext>
            </a:extLst>
          </p:cNvPr>
          <p:cNvSpPr txBox="1"/>
          <p:nvPr/>
        </p:nvSpPr>
        <p:spPr>
          <a:xfrm>
            <a:off x="116714" y="5128844"/>
            <a:ext cx="914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education to public (pedestrians, vehicle drivers)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D1BC4-9AE3-49D5-A7AA-2D8A0CD28C3C}"/>
              </a:ext>
            </a:extLst>
          </p:cNvPr>
          <p:cNvSpPr txBox="1"/>
          <p:nvPr/>
        </p:nvSpPr>
        <p:spPr>
          <a:xfrm>
            <a:off x="99130" y="3398417"/>
            <a:ext cx="87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measures to support safety risky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B72A2-E116-4422-AC66-CE0EC376F3F0}"/>
              </a:ext>
            </a:extLst>
          </p:cNvPr>
          <p:cNvSpPr txBox="1"/>
          <p:nvPr/>
        </p:nvSpPr>
        <p:spPr>
          <a:xfrm>
            <a:off x="116715" y="4275030"/>
            <a:ext cx="87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organizational safety climate</a:t>
            </a:r>
          </a:p>
        </p:txBody>
      </p:sp>
    </p:spTree>
    <p:extLst>
      <p:ext uri="{BB962C8B-B14F-4D97-AF65-F5344CB8AC3E}">
        <p14:creationId xmlns:p14="http://schemas.microsoft.com/office/powerpoint/2010/main" val="304257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2" y="512576"/>
            <a:ext cx="7498080" cy="834596"/>
          </a:xfrm>
        </p:spPr>
        <p:txBody>
          <a:bodyPr/>
          <a:lstStyle/>
          <a:p>
            <a:r>
              <a:rPr kumimoji="1" lang="en-US" altLang="ja-JP" dirty="0"/>
              <a:t>Conclusions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704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 factors contributing to accidents</a:t>
            </a:r>
          </a:p>
          <a:p>
            <a:endParaRPr kumimoji="1"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crossing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length; Number of crossing railway tracks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</a:t>
            </a: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bottleneck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blocked </a:t>
            </a:r>
            <a:r>
              <a:rPr kumimoji="1"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pedestrians</a:t>
            </a: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</a:t>
            </a: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traffic volume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83CDB-BA2B-4916-B6F0-F98767D6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A5BCC-D0B3-4ED8-9B60-DA0E00998849}"/>
              </a:ext>
            </a:extLst>
          </p:cNvPr>
          <p:cNvSpPr txBox="1"/>
          <p:nvPr/>
        </p:nvSpPr>
        <p:spPr>
          <a:xfrm>
            <a:off x="236789" y="856357"/>
            <a:ext cx="86704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Unsafe acts (pedestrians; vehicle drivers)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errors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routine violations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Preconditions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Substandard conditions of pedestrians and vehicle drivers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Unsafe supervision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risk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Untreated crossing environment issues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safety information publicity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influences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climate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business management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DA3181-0003-456B-B6F5-0C7F307C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8" y="164751"/>
            <a:ext cx="7498080" cy="834596"/>
          </a:xfrm>
        </p:spPr>
        <p:txBody>
          <a:bodyPr/>
          <a:lstStyle/>
          <a:p>
            <a:r>
              <a:rPr kumimoji="1" lang="en-US" altLang="ja-JP" dirty="0"/>
              <a:t>Conclusions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113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ja-JP" sz="4400" b="1" i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7498080" cy="801164"/>
          </a:xfrm>
        </p:spPr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6BDCB88-3502-4A6F-810C-0ED2EC2E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11" y="1259299"/>
            <a:ext cx="5562600" cy="40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C7C830-5DE5-40D7-ABEC-3030C2DB64E2}"/>
              </a:ext>
            </a:extLst>
          </p:cNvPr>
          <p:cNvSpPr txBox="1"/>
          <p:nvPr/>
        </p:nvSpPr>
        <p:spPr>
          <a:xfrm>
            <a:off x="1559346" y="5281286"/>
            <a:ext cx="6343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i="0" u="sng" dirty="0">
                <a:solidFill>
                  <a:srgbClr val="0070C0"/>
                </a:solidFill>
                <a:effectLst/>
              </a:rPr>
              <a:t>Railway Crossing by Kamakura-Koko-Mae Station 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67D52-BCA4-46F7-B676-318B69127C82}"/>
              </a:ext>
            </a:extLst>
          </p:cNvPr>
          <p:cNvSpPr txBox="1"/>
          <p:nvPr/>
        </p:nvSpPr>
        <p:spPr>
          <a:xfrm>
            <a:off x="809135" y="5993176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rgbClr val="0070C0"/>
                </a:solidFill>
              </a:rPr>
              <a:t>Train involved</a:t>
            </a:r>
          </a:p>
          <a:p>
            <a:pPr marL="342900" indent="-342900">
              <a:buAutoNum type="arabicPeriod"/>
            </a:pPr>
            <a:r>
              <a:rPr lang="en-US" altLang="ja-JP" sz="2000" b="1" dirty="0">
                <a:solidFill>
                  <a:srgbClr val="0070C0"/>
                </a:solidFill>
              </a:rPr>
              <a:t>Train uninvolved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6E0988-DDCB-4498-8C2D-48E59CE36A20}"/>
              </a:ext>
            </a:extLst>
          </p:cNvPr>
          <p:cNvSpPr txBox="1"/>
          <p:nvPr/>
        </p:nvSpPr>
        <p:spPr>
          <a:xfrm>
            <a:off x="47135" y="5665513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Railway crossing accidents</a:t>
            </a:r>
            <a:endParaRPr kumimoji="1" lang="ja-JP" altLang="en-US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382E28-B8EB-4613-AB27-E1D755254693}"/>
              </a:ext>
            </a:extLst>
          </p:cNvPr>
          <p:cNvSpPr txBox="1"/>
          <p:nvPr/>
        </p:nvSpPr>
        <p:spPr>
          <a:xfrm>
            <a:off x="95053" y="881271"/>
            <a:ext cx="6343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i="0" dirty="0">
                <a:effectLst/>
              </a:rPr>
              <a:t>Railway Crossing in Japan</a:t>
            </a:r>
            <a:r>
              <a:rPr lang="ja-JP" altLang="en-US" sz="2000" b="1" i="0" dirty="0">
                <a:effectLst/>
              </a:rPr>
              <a:t>：</a:t>
            </a:r>
            <a:r>
              <a:rPr lang="en-US" altLang="ja-JP" sz="2000" b="1" i="0" dirty="0">
                <a:solidFill>
                  <a:srgbClr val="0070C0"/>
                </a:solidFill>
                <a:effectLst/>
              </a:rPr>
              <a:t>Around 33000 in total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66326"/>
            <a:ext cx="8738790" cy="48869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Background</a:t>
            </a:r>
            <a:endParaRPr kumimoji="1"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F3CA-781A-4D3A-9FB1-C8AA0949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4" y="912828"/>
            <a:ext cx="7543800" cy="36866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B4320F-2150-4AE8-BB4E-16707CBA09AD}"/>
              </a:ext>
            </a:extLst>
          </p:cNvPr>
          <p:cNvSpPr txBox="1"/>
          <p:nvPr/>
        </p:nvSpPr>
        <p:spPr>
          <a:xfrm>
            <a:off x="148470" y="4593207"/>
            <a:ext cx="670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Ministry of Land, Infrastructure, Transport and Tourism, Japan</a:t>
            </a:r>
            <a:endParaRPr kumimoji="1" lang="ja-JP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BFE31-DFE9-42E6-B625-BCFBD9CF94C1}"/>
              </a:ext>
            </a:extLst>
          </p:cNvPr>
          <p:cNvSpPr txBox="1"/>
          <p:nvPr/>
        </p:nvSpPr>
        <p:spPr>
          <a:xfrm>
            <a:off x="860981" y="439416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1999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5FAD5D-EE91-474E-8386-77EF8DA8DDAD}"/>
              </a:ext>
            </a:extLst>
          </p:cNvPr>
          <p:cNvSpPr txBox="1"/>
          <p:nvPr/>
        </p:nvSpPr>
        <p:spPr>
          <a:xfrm>
            <a:off x="6768446" y="4394161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2019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08CE3F-89E3-4EE8-B79F-C3297CC6209A}"/>
              </a:ext>
            </a:extLst>
          </p:cNvPr>
          <p:cNvCxnSpPr/>
          <p:nvPr/>
        </p:nvCxnSpPr>
        <p:spPr>
          <a:xfrm>
            <a:off x="1537354" y="4563438"/>
            <a:ext cx="5231092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CADEB3-2437-4FAF-9AEB-2D2B66C8709B}"/>
              </a:ext>
            </a:extLst>
          </p:cNvPr>
          <p:cNvCxnSpPr>
            <a:cxnSpLocks/>
          </p:cNvCxnSpPr>
          <p:nvPr/>
        </p:nvCxnSpPr>
        <p:spPr>
          <a:xfrm flipH="1">
            <a:off x="4204354" y="2078704"/>
            <a:ext cx="685800" cy="677453"/>
          </a:xfrm>
          <a:prstGeom prst="straightConnector1">
            <a:avLst/>
          </a:prstGeom>
          <a:ln w="19050">
            <a:solidFill>
              <a:srgbClr val="CC04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C793AC-2B04-41E5-AE53-D3738AA46BCC}"/>
              </a:ext>
            </a:extLst>
          </p:cNvPr>
          <p:cNvSpPr txBox="1"/>
          <p:nvPr/>
        </p:nvSpPr>
        <p:spPr>
          <a:xfrm>
            <a:off x="3383883" y="1736278"/>
            <a:ext cx="419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Number of railway crossing accidents</a:t>
            </a:r>
            <a:endParaRPr kumimoji="1" lang="ja-JP" alt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DBBB29-E9F0-4683-88E0-8D97C8BD9478}"/>
              </a:ext>
            </a:extLst>
          </p:cNvPr>
          <p:cNvCxnSpPr>
            <a:cxnSpLocks/>
          </p:cNvCxnSpPr>
          <p:nvPr/>
        </p:nvCxnSpPr>
        <p:spPr>
          <a:xfrm flipH="1">
            <a:off x="7187546" y="3222589"/>
            <a:ext cx="395515" cy="378449"/>
          </a:xfrm>
          <a:prstGeom prst="straightConnector1">
            <a:avLst/>
          </a:prstGeom>
          <a:ln w="19050">
            <a:solidFill>
              <a:srgbClr val="FFC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E4E9A7F-0C8E-4A68-9ED8-FA666BFA8B4B}"/>
              </a:ext>
            </a:extLst>
          </p:cNvPr>
          <p:cNvSpPr txBox="1"/>
          <p:nvPr/>
        </p:nvSpPr>
        <p:spPr>
          <a:xfrm>
            <a:off x="7187546" y="2880553"/>
            <a:ext cx="20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Number of injured</a:t>
            </a:r>
            <a:endParaRPr kumimoji="1" lang="ja-JP" alt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DE8325C-765E-473D-908B-F160E6E422BE}"/>
              </a:ext>
            </a:extLst>
          </p:cNvPr>
          <p:cNvCxnSpPr>
            <a:cxnSpLocks/>
          </p:cNvCxnSpPr>
          <p:nvPr/>
        </p:nvCxnSpPr>
        <p:spPr>
          <a:xfrm flipH="1">
            <a:off x="7187546" y="3909095"/>
            <a:ext cx="395516" cy="177067"/>
          </a:xfrm>
          <a:prstGeom prst="straightConnector1">
            <a:avLst/>
          </a:prstGeom>
          <a:ln w="19050">
            <a:solidFill>
              <a:srgbClr val="99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1690F1-189F-494C-9D89-049F99257741}"/>
              </a:ext>
            </a:extLst>
          </p:cNvPr>
          <p:cNvSpPr txBox="1"/>
          <p:nvPr/>
        </p:nvSpPr>
        <p:spPr>
          <a:xfrm>
            <a:off x="7187546" y="3570401"/>
            <a:ext cx="203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Number of death</a:t>
            </a:r>
            <a:endParaRPr kumimoji="1" lang="ja-JP" alt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3671C23-B0DF-4228-BD3C-4EC3C995A818}"/>
              </a:ext>
            </a:extLst>
          </p:cNvPr>
          <p:cNvSpPr txBox="1">
            <a:spLocks/>
          </p:cNvSpPr>
          <p:nvPr/>
        </p:nvSpPr>
        <p:spPr>
          <a:xfrm>
            <a:off x="-9427" y="5067720"/>
            <a:ext cx="2743200" cy="488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/>
              <a:t>Objective</a:t>
            </a:r>
            <a:endParaRPr kumimoji="1" lang="ja-JP" altLang="en-US" sz="3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0C6D3F-13AF-437B-9783-A565589BE26F}"/>
              </a:ext>
            </a:extLst>
          </p:cNvPr>
          <p:cNvSpPr txBox="1"/>
          <p:nvPr/>
        </p:nvSpPr>
        <p:spPr>
          <a:xfrm>
            <a:off x="134330" y="5572252"/>
            <a:ext cx="88007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kern="100" dirty="0">
                <a:ea typeface="游明朝" panose="02020400000000000000" pitchFamily="18" charset="-128"/>
                <a:cs typeface="Times New Roman" panose="02020603050405020304" pitchFamily="18" charset="0"/>
              </a:rPr>
              <a:t>T</a:t>
            </a:r>
            <a:r>
              <a:rPr lang="en-US" altLang="ja-JP" sz="2800" b="1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o explore the important factors that contribute to </a:t>
            </a:r>
          </a:p>
          <a:p>
            <a:pPr algn="ctr"/>
            <a:r>
              <a:rPr lang="en-US" altLang="ja-JP" sz="2800" b="1" kern="1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railway crossing accidents.</a:t>
            </a:r>
            <a:endParaRPr lang="ja-JP" altLang="ja-JP" sz="2800" b="1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2426"/>
            <a:ext cx="8229600" cy="1066800"/>
          </a:xfrm>
        </p:spPr>
        <p:txBody>
          <a:bodyPr/>
          <a:lstStyle/>
          <a:p>
            <a:r>
              <a:rPr kumimoji="1" lang="en-US" altLang="ja-JP" dirty="0"/>
              <a:t>Methods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CB9A1-E448-4318-8C8D-1A8133307D55}"/>
              </a:ext>
            </a:extLst>
          </p:cNvPr>
          <p:cNvSpPr txBox="1"/>
          <p:nvPr/>
        </p:nvSpPr>
        <p:spPr>
          <a:xfrm>
            <a:off x="228600" y="1184873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Two sets of data were collected and analyzed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DADFC-2502-4CD1-AE13-C0F71CD8DB53}"/>
              </a:ext>
            </a:extLst>
          </p:cNvPr>
          <p:cNvSpPr txBox="1"/>
          <p:nvPr/>
        </p:nvSpPr>
        <p:spPr>
          <a:xfrm>
            <a:off x="228600" y="2112616"/>
            <a:ext cx="8915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800" dirty="0">
                <a:solidFill>
                  <a:srgbClr val="C00000"/>
                </a:solidFill>
                <a:effectLst/>
                <a:ea typeface="游明朝" panose="02020400000000000000" pitchFamily="18" charset="-128"/>
              </a:rPr>
              <a:t>1479 railway crossing records </a:t>
            </a:r>
          </a:p>
          <a:p>
            <a:r>
              <a:rPr lang="en-US" altLang="ja-JP" sz="2200" dirty="0">
                <a:ea typeface="游明朝" panose="02020400000000000000" pitchFamily="18" charset="-128"/>
              </a:rPr>
              <a:t>     </a:t>
            </a:r>
            <a:r>
              <a:rPr lang="en-US" altLang="ja-JP" sz="2200" dirty="0">
                <a:effectLst/>
                <a:ea typeface="游明朝" panose="02020400000000000000" pitchFamily="18" charset="-128"/>
              </a:rPr>
              <a:t>(Ministry of Land, Infrastructure, Transport and Tourism; 2016)</a:t>
            </a:r>
            <a:endParaRPr lang="ja-JP" altLang="en-US" sz="2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70C1D6-5318-46EE-8CC9-EFC968CE7810}"/>
              </a:ext>
            </a:extLst>
          </p:cNvPr>
          <p:cNvSpPr txBox="1"/>
          <p:nvPr/>
        </p:nvSpPr>
        <p:spPr>
          <a:xfrm>
            <a:off x="228600" y="3647389"/>
            <a:ext cx="8915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  <a:effectLst/>
                <a:ea typeface="游明朝" panose="02020400000000000000" pitchFamily="18" charset="-128"/>
              </a:rPr>
              <a:t>2. 61 railway crossing accident reports </a:t>
            </a:r>
          </a:p>
          <a:p>
            <a:r>
              <a:rPr lang="en-US" altLang="ja-JP" sz="2800" dirty="0">
                <a:ea typeface="游明朝" panose="02020400000000000000" pitchFamily="18" charset="-128"/>
              </a:rPr>
              <a:t>    </a:t>
            </a:r>
            <a:r>
              <a:rPr lang="en-US" altLang="ja-JP" sz="2200" dirty="0">
                <a:ea typeface="游明朝" panose="02020400000000000000" pitchFamily="18" charset="-128"/>
              </a:rPr>
              <a:t>(Japan Transport Safety Board; published from 2001 to 2020)</a:t>
            </a:r>
            <a:endParaRPr lang="ja-JP" altLang="en-US" sz="2200" dirty="0">
              <a:ea typeface="游明朝" panose="02020400000000000000" pitchFamily="18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2426"/>
            <a:ext cx="8229600" cy="1066800"/>
          </a:xfrm>
        </p:spPr>
        <p:txBody>
          <a:bodyPr/>
          <a:lstStyle/>
          <a:p>
            <a:r>
              <a:rPr kumimoji="1" lang="en-US" altLang="ja-JP" dirty="0"/>
              <a:t>Methods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CB9A1-E448-4318-8C8D-1A8133307D55}"/>
              </a:ext>
            </a:extLst>
          </p:cNvPr>
          <p:cNvSpPr txBox="1"/>
          <p:nvPr/>
        </p:nvSpPr>
        <p:spPr>
          <a:xfrm>
            <a:off x="228600" y="881493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Railway crossing records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6E95F-E24F-4BF2-8EB8-B50F1F298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7" y="1404713"/>
            <a:ext cx="4160520" cy="52590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F294AF-65F2-4CAF-ADE1-896A5C3218EC}"/>
              </a:ext>
            </a:extLst>
          </p:cNvPr>
          <p:cNvSpPr txBox="1"/>
          <p:nvPr/>
        </p:nvSpPr>
        <p:spPr>
          <a:xfrm>
            <a:off x="4495800" y="1682115"/>
            <a:ext cx="4831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ea typeface="游明朝" panose="02020400000000000000" pitchFamily="18" charset="-128"/>
              </a:rPr>
              <a:t>Characteristics of the crossing</a:t>
            </a:r>
            <a:endParaRPr lang="ja-JP" altLang="en-US" sz="2400" b="1" dirty="0">
              <a:solidFill>
                <a:srgbClr val="C00000"/>
              </a:solidFill>
              <a:ea typeface="游明朝" panose="02020400000000000000" pitchFamily="18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412A3B-705D-45C1-A6ED-5D3927051696}"/>
              </a:ext>
            </a:extLst>
          </p:cNvPr>
          <p:cNvCxnSpPr>
            <a:cxnSpLocks/>
          </p:cNvCxnSpPr>
          <p:nvPr/>
        </p:nvCxnSpPr>
        <p:spPr>
          <a:xfrm flipH="1">
            <a:off x="4693450" y="2243038"/>
            <a:ext cx="716750" cy="10752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9B153E-7D82-435A-B254-27B8DBD5C7B1}"/>
              </a:ext>
            </a:extLst>
          </p:cNvPr>
          <p:cNvCxnSpPr>
            <a:cxnSpLocks/>
          </p:cNvCxnSpPr>
          <p:nvPr/>
        </p:nvCxnSpPr>
        <p:spPr>
          <a:xfrm flipH="1">
            <a:off x="4677740" y="3616837"/>
            <a:ext cx="1113460" cy="8296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C47FE1-CE81-41CA-BB89-C235874C7BA1}"/>
              </a:ext>
            </a:extLst>
          </p:cNvPr>
          <p:cNvCxnSpPr>
            <a:cxnSpLocks/>
          </p:cNvCxnSpPr>
          <p:nvPr/>
        </p:nvCxnSpPr>
        <p:spPr>
          <a:xfrm flipH="1">
            <a:off x="4677738" y="5237534"/>
            <a:ext cx="1037262" cy="2308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118FEBF-A0D8-4AFD-AB48-864030B634DE}"/>
              </a:ext>
            </a:extLst>
          </p:cNvPr>
          <p:cNvSpPr txBox="1"/>
          <p:nvPr/>
        </p:nvSpPr>
        <p:spPr>
          <a:xfrm>
            <a:off x="5334000" y="3311560"/>
            <a:ext cx="3703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ea typeface="游明朝" panose="02020400000000000000" pitchFamily="18" charset="-128"/>
              </a:rPr>
              <a:t>Traffic volume</a:t>
            </a:r>
            <a:endParaRPr lang="ja-JP" altLang="en-US" sz="2400" b="1" dirty="0">
              <a:solidFill>
                <a:srgbClr val="C00000"/>
              </a:solidFill>
              <a:ea typeface="游明朝" panose="02020400000000000000" pitchFamily="18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84D9F6-2D6F-41FB-9EC3-243D75130D81}"/>
              </a:ext>
            </a:extLst>
          </p:cNvPr>
          <p:cNvSpPr txBox="1"/>
          <p:nvPr/>
        </p:nvSpPr>
        <p:spPr>
          <a:xfrm>
            <a:off x="5740138" y="4817478"/>
            <a:ext cx="32978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  <a:effectLst/>
                <a:ea typeface="游明朝" panose="02020400000000000000" pitchFamily="18" charset="-128"/>
              </a:rPr>
              <a:t>Number of accidents </a:t>
            </a:r>
          </a:p>
          <a:p>
            <a:pPr algn="ctr"/>
            <a:r>
              <a:rPr lang="en-US" altLang="ja-JP" sz="2000" dirty="0">
                <a:effectLst/>
                <a:ea typeface="游明朝" panose="02020400000000000000" pitchFamily="18" charset="-128"/>
              </a:rPr>
              <a:t>(in the past five years)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游明朝" panose="02020400000000000000" pitchFamily="18" charset="-128"/>
              </a:rPr>
              <a:t>Train involved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>
                <a:ea typeface="游明朝" panose="02020400000000000000" pitchFamily="18" charset="-128"/>
              </a:rPr>
              <a:t>Train uninvolved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545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6" y="142426"/>
            <a:ext cx="8229600" cy="1000574"/>
          </a:xfrm>
        </p:spPr>
        <p:txBody>
          <a:bodyPr/>
          <a:lstStyle/>
          <a:p>
            <a:r>
              <a:rPr kumimoji="1" lang="en-US" altLang="ja-JP" dirty="0"/>
              <a:t>Methods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CB9A1-E448-4318-8C8D-1A8133307D55}"/>
              </a:ext>
            </a:extLst>
          </p:cNvPr>
          <p:cNvSpPr txBox="1"/>
          <p:nvPr/>
        </p:nvSpPr>
        <p:spPr>
          <a:xfrm>
            <a:off x="58130" y="938189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Definitions of binary </a:t>
            </a:r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variables (Yes or No)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E129CFE-2E6D-41E4-81D3-B1D1C9C4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3658"/>
              </p:ext>
            </p:extLst>
          </p:nvPr>
        </p:nvGraphicFramePr>
        <p:xfrm>
          <a:off x="98986" y="1600198"/>
          <a:ext cx="8915400" cy="50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414">
                  <a:extLst>
                    <a:ext uri="{9D8B030D-6E8A-4147-A177-3AD203B41FA5}">
                      <a16:colId xmlns:a16="http://schemas.microsoft.com/office/drawing/2014/main" val="3745885869"/>
                    </a:ext>
                  </a:extLst>
                </a:gridCol>
                <a:gridCol w="5432986">
                  <a:extLst>
                    <a:ext uri="{9D8B030D-6E8A-4147-A177-3AD203B41FA5}">
                      <a16:colId xmlns:a16="http://schemas.microsoft.com/office/drawing/2014/main" val="3821817740"/>
                    </a:ext>
                  </a:extLst>
                </a:gridCol>
              </a:tblGrid>
              <a:tr h="68124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/>
                        <a:t>Variables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Definition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86776"/>
                  </a:ext>
                </a:extLst>
              </a:tr>
              <a:tr h="821503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Smart crossing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Crossings that can optimize the blocking time.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11786"/>
                  </a:ext>
                </a:extLst>
              </a:tr>
              <a:tr h="1081980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Hindrance notification device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device that can notify hindrances near the railway crossings.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335011"/>
                  </a:ext>
                </a:extLst>
              </a:tr>
              <a:tr h="1122053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Vehicle bottleneck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Crossings that have 50,000 or more daily vehicle traffic blocking.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0705"/>
                  </a:ext>
                </a:extLst>
              </a:tr>
              <a:tr h="1322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Pedestrian</a:t>
                      </a:r>
                      <a:r>
                        <a:rPr kumimoji="1" lang="ja-JP" alt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bottleneck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Crossings that the daily traffic blocking for vehicles and pedestrian is 50,000 or more, in which the amount for pedestrian blocking is 20,000 or more.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75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10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6" y="142426"/>
            <a:ext cx="8229600" cy="1000574"/>
          </a:xfrm>
        </p:spPr>
        <p:txBody>
          <a:bodyPr/>
          <a:lstStyle/>
          <a:p>
            <a:r>
              <a:rPr kumimoji="1" lang="en-US" altLang="ja-JP" dirty="0"/>
              <a:t>Methods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CB9A1-E448-4318-8C8D-1A8133307D55}"/>
              </a:ext>
            </a:extLst>
          </p:cNvPr>
          <p:cNvSpPr txBox="1"/>
          <p:nvPr/>
        </p:nvSpPr>
        <p:spPr>
          <a:xfrm>
            <a:off x="58130" y="834492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Definitions of continuous </a:t>
            </a:r>
            <a:r>
              <a:rPr lang="en-US" altLang="ja-JP" sz="2800" b="1" dirty="0">
                <a:solidFill>
                  <a:srgbClr val="0070C0"/>
                </a:solidFill>
                <a:ea typeface="游明朝" panose="02020400000000000000" pitchFamily="18" charset="-128"/>
              </a:rPr>
              <a:t>variables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E129CFE-2E6D-41E4-81D3-B1D1C9C4E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57820"/>
              </p:ext>
            </p:extLst>
          </p:nvPr>
        </p:nvGraphicFramePr>
        <p:xfrm>
          <a:off x="131580" y="1385664"/>
          <a:ext cx="8861986" cy="540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3745885869"/>
                    </a:ext>
                  </a:extLst>
                </a:gridCol>
                <a:gridCol w="2689786">
                  <a:extLst>
                    <a:ext uri="{9D8B030D-6E8A-4147-A177-3AD203B41FA5}">
                      <a16:colId xmlns:a16="http://schemas.microsoft.com/office/drawing/2014/main" val="3821817740"/>
                    </a:ext>
                  </a:extLst>
                </a:gridCol>
              </a:tblGrid>
              <a:tr h="60674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dirty="0"/>
                        <a:t>Variables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/>
                        <a:t>Definition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86776"/>
                  </a:ext>
                </a:extLst>
              </a:tr>
              <a:tr h="535365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Crossing length (m)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	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11786"/>
                  </a:ext>
                </a:extLst>
              </a:tr>
              <a:tr h="534290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Number of crossing railway tracks 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335011"/>
                  </a:ext>
                </a:extLst>
              </a:tr>
              <a:tr h="535365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Intersection angle (°)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The angle of the center lines of the tracks and the road.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0705"/>
                  </a:ext>
                </a:extLst>
              </a:tr>
              <a:tr h="54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Blocking time in peak hours (min/h)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75916"/>
                  </a:ext>
                </a:extLst>
              </a:tr>
              <a:tr h="54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Amount of blocked vehicles (per day)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62233"/>
                  </a:ext>
                </a:extLst>
              </a:tr>
              <a:tr h="54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Amount of blocked pedestrians (per day)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613460"/>
                  </a:ext>
                </a:extLst>
              </a:tr>
              <a:tr h="54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Vehicle traffic volume (per day)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44142"/>
                  </a:ext>
                </a:extLst>
              </a:tr>
              <a:tr h="544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Pedestrian traffic volume (per day)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3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84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396213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8D736-FA0D-415C-8AC4-607EEE5BFEEB}"/>
              </a:ext>
            </a:extLst>
          </p:cNvPr>
          <p:cNvSpPr txBox="1"/>
          <p:nvPr/>
        </p:nvSpPr>
        <p:spPr>
          <a:xfrm>
            <a:off x="116190" y="1066800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Railway crossing records (binary variables) 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88AAAE1-A365-4445-831B-A68C8BF07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891651"/>
              </p:ext>
            </p:extLst>
          </p:nvPr>
        </p:nvGraphicFramePr>
        <p:xfrm>
          <a:off x="95675" y="1590020"/>
          <a:ext cx="8932135" cy="511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087E0D7A-2ECE-4377-ADA8-A80C4E142990}"/>
              </a:ext>
            </a:extLst>
          </p:cNvPr>
          <p:cNvSpPr/>
          <p:nvPr/>
        </p:nvSpPr>
        <p:spPr>
          <a:xfrm>
            <a:off x="762000" y="5993424"/>
            <a:ext cx="1905000" cy="533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64CA84-DDD4-4797-813E-F735470F2CA1}"/>
              </a:ext>
            </a:extLst>
          </p:cNvPr>
          <p:cNvSpPr/>
          <p:nvPr/>
        </p:nvSpPr>
        <p:spPr>
          <a:xfrm>
            <a:off x="7200900" y="6019800"/>
            <a:ext cx="1905000" cy="68579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33752D-2CA1-4D99-9DAC-E7FC05E337DC}"/>
              </a:ext>
            </a:extLst>
          </p:cNvPr>
          <p:cNvCxnSpPr>
            <a:cxnSpLocks/>
          </p:cNvCxnSpPr>
          <p:nvPr/>
        </p:nvCxnSpPr>
        <p:spPr>
          <a:xfrm flipV="1">
            <a:off x="1143000" y="2743200"/>
            <a:ext cx="609600" cy="6858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E4AFDD-7B93-497C-925C-E27E81808CE2}"/>
              </a:ext>
            </a:extLst>
          </p:cNvPr>
          <p:cNvCxnSpPr>
            <a:cxnSpLocks/>
          </p:cNvCxnSpPr>
          <p:nvPr/>
        </p:nvCxnSpPr>
        <p:spPr>
          <a:xfrm flipV="1">
            <a:off x="7924800" y="2309348"/>
            <a:ext cx="609600" cy="1074401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BFB7E6-39A9-4FCF-8E62-FE0CDA953B8F}"/>
              </a:ext>
            </a:extLst>
          </p:cNvPr>
          <p:cNvSpPr txBox="1"/>
          <p:nvPr/>
        </p:nvSpPr>
        <p:spPr>
          <a:xfrm>
            <a:off x="9906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***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3DA5B4-B684-49F3-99A3-C1DFB4AC6674}"/>
              </a:ext>
            </a:extLst>
          </p:cNvPr>
          <p:cNvSpPr txBox="1"/>
          <p:nvPr/>
        </p:nvSpPr>
        <p:spPr>
          <a:xfrm>
            <a:off x="7860324" y="260539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***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8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5" y="246749"/>
            <a:ext cx="6965245" cy="782617"/>
          </a:xfrm>
        </p:spPr>
        <p:txBody>
          <a:bodyPr>
            <a:normAutofit/>
          </a:bodyPr>
          <a:lstStyle/>
          <a:p>
            <a:r>
              <a:rPr kumimoji="1" lang="en-US" dirty="0"/>
              <a:t>Resu</a:t>
            </a:r>
            <a:r>
              <a:rPr lang="en-US" dirty="0"/>
              <a:t>lts</a:t>
            </a:r>
            <a:endParaRPr kumimoji="1"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8D736-FA0D-415C-8AC4-607EEE5BFEEB}"/>
              </a:ext>
            </a:extLst>
          </p:cNvPr>
          <p:cNvSpPr txBox="1"/>
          <p:nvPr/>
        </p:nvSpPr>
        <p:spPr>
          <a:xfrm>
            <a:off x="116190" y="917336"/>
            <a:ext cx="8799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effectLst/>
                <a:ea typeface="游明朝" panose="02020400000000000000" pitchFamily="18" charset="-128"/>
              </a:rPr>
              <a:t>Railway crossing records (continuous variables) 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24E83E6-B1BB-4C16-A54C-A52B6F568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02703"/>
              </p:ext>
            </p:extLst>
          </p:nvPr>
        </p:nvGraphicFramePr>
        <p:xfrm>
          <a:off x="116190" y="1440556"/>
          <a:ext cx="8911620" cy="534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0610">
                  <a:extLst>
                    <a:ext uri="{9D8B030D-6E8A-4147-A177-3AD203B41FA5}">
                      <a16:colId xmlns:a16="http://schemas.microsoft.com/office/drawing/2014/main" val="222191413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89931137"/>
                    </a:ext>
                  </a:extLst>
                </a:gridCol>
                <a:gridCol w="2093610">
                  <a:extLst>
                    <a:ext uri="{9D8B030D-6E8A-4147-A177-3AD203B41FA5}">
                      <a16:colId xmlns:a16="http://schemas.microsoft.com/office/drawing/2014/main" val="3814802605"/>
                    </a:ext>
                  </a:extLst>
                </a:gridCol>
              </a:tblGrid>
              <a:tr h="84080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/>
                        <a:t>Variables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Accident (NO)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Accident (YES)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519192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Crossing length (m)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11.80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12.53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4013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Number of crossing railway tracks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2.25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2.44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810977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Intersection angle (°)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75.48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75.30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955732"/>
                  </a:ext>
                </a:extLst>
              </a:tr>
              <a:tr h="59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Blocking time in peak hours (min/h)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44.79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45.52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36019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Amount of blocked vehicles (/day)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61110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64525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65595"/>
                  </a:ext>
                </a:extLst>
              </a:tr>
              <a:tr h="526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Amount of blocked pedestrians (/day)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54470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66739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91150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Vehicle traffic volume (/day)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5206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/>
                        <a:t>4779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987849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/>
                        <a:t>Pedestrian traffic volume (/day)</a:t>
                      </a:r>
                      <a:endParaRPr kumimoji="1" lang="ja-JP" alt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1474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2400" dirty="0">
                          <a:solidFill>
                            <a:srgbClr val="C00000"/>
                          </a:solidFill>
                        </a:rPr>
                        <a:t>2197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3327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553BC6B-41B5-4E3A-BB91-A70D5B39C356}"/>
              </a:ext>
            </a:extLst>
          </p:cNvPr>
          <p:cNvSpPr txBox="1"/>
          <p:nvPr/>
        </p:nvSpPr>
        <p:spPr>
          <a:xfrm>
            <a:off x="6477000" y="235340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20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B2421-C6C2-4BE8-BA4E-0E549167BAD4}"/>
              </a:ext>
            </a:extLst>
          </p:cNvPr>
          <p:cNvSpPr txBox="1"/>
          <p:nvPr/>
        </p:nvSpPr>
        <p:spPr>
          <a:xfrm>
            <a:off x="6424248" y="289765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20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A87E7-836C-4340-B1B8-C1AC04E15D7A}"/>
              </a:ext>
            </a:extLst>
          </p:cNvPr>
          <p:cNvSpPr txBox="1"/>
          <p:nvPr/>
        </p:nvSpPr>
        <p:spPr>
          <a:xfrm>
            <a:off x="6450625" y="518002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20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81573-2B5A-4A8E-AEA2-CBD2048D149A}"/>
              </a:ext>
            </a:extLst>
          </p:cNvPr>
          <p:cNvSpPr txBox="1"/>
          <p:nvPr/>
        </p:nvSpPr>
        <p:spPr>
          <a:xfrm>
            <a:off x="6438900" y="624191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ja-JP" sz="2000" b="1" dirty="0">
                <a:solidFill>
                  <a:srgbClr val="C00000"/>
                </a:solidFill>
              </a:rPr>
              <a:t>&lt;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3D183-50E8-499F-AB64-27FF6292C6B5}"/>
              </a:ext>
            </a:extLst>
          </p:cNvPr>
          <p:cNvSpPr txBox="1"/>
          <p:nvPr/>
        </p:nvSpPr>
        <p:spPr>
          <a:xfrm>
            <a:off x="142394" y="2260398"/>
            <a:ext cx="4684410" cy="99939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1A40F8-13E1-4567-AE16-887CC4C2ADA4}"/>
              </a:ext>
            </a:extLst>
          </p:cNvPr>
          <p:cNvSpPr/>
          <p:nvPr/>
        </p:nvSpPr>
        <p:spPr>
          <a:xfrm>
            <a:off x="133774" y="5079024"/>
            <a:ext cx="4693202" cy="5334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3FAF49-B4EA-4910-AC7A-AEB07D26C683}"/>
              </a:ext>
            </a:extLst>
          </p:cNvPr>
          <p:cNvSpPr/>
          <p:nvPr/>
        </p:nvSpPr>
        <p:spPr>
          <a:xfrm>
            <a:off x="133774" y="6167222"/>
            <a:ext cx="4693202" cy="5334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8D3EC-8814-4C23-8B59-2F6D6DF21E00}"/>
              </a:ext>
            </a:extLst>
          </p:cNvPr>
          <p:cNvSpPr txBox="1"/>
          <p:nvPr/>
        </p:nvSpPr>
        <p:spPr>
          <a:xfrm>
            <a:off x="2667000" y="2295075"/>
            <a:ext cx="45720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70ED0-8A33-4D81-9BBC-F17C3B8B0E85}"/>
              </a:ext>
            </a:extLst>
          </p:cNvPr>
          <p:cNvSpPr txBox="1"/>
          <p:nvPr/>
        </p:nvSpPr>
        <p:spPr>
          <a:xfrm>
            <a:off x="4290911" y="2862357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***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C30CCA-0233-4342-A57D-EEA1DBDAEFB7}"/>
              </a:ext>
            </a:extLst>
          </p:cNvPr>
          <p:cNvSpPr txBox="1"/>
          <p:nvPr/>
        </p:nvSpPr>
        <p:spPr>
          <a:xfrm>
            <a:off x="4803529" y="5079024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7BE5D1-0220-414F-9528-33DB81D4B01F}"/>
              </a:ext>
            </a:extLst>
          </p:cNvPr>
          <p:cNvSpPr txBox="1"/>
          <p:nvPr/>
        </p:nvSpPr>
        <p:spPr>
          <a:xfrm>
            <a:off x="4003177" y="6194957"/>
            <a:ext cx="51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***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04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4640</TotalTime>
  <Words>683</Words>
  <Application>Microsoft Office PowerPoint</Application>
  <PresentationFormat>On-screen Show (4:3)</PresentationFormat>
  <Paragraphs>212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Clarity</vt:lpstr>
      <vt:lpstr>Exploring factors contributing to railway crossing Accidents</vt:lpstr>
      <vt:lpstr>Introduction</vt:lpstr>
      <vt:lpstr>Background</vt:lpstr>
      <vt:lpstr>Methods</vt:lpstr>
      <vt:lpstr>Methods</vt:lpstr>
      <vt:lpstr>Methods</vt:lpstr>
      <vt:lpstr>Methods</vt:lpstr>
      <vt:lpstr>Results</vt:lpstr>
      <vt:lpstr>Results</vt:lpstr>
      <vt:lpstr>Methods</vt:lpstr>
      <vt:lpstr>Results</vt:lpstr>
      <vt:lpstr>Results</vt:lpstr>
      <vt:lpstr>Results</vt:lpstr>
      <vt:lpstr>Results</vt:lpstr>
      <vt:lpstr>Discussion</vt:lpstr>
      <vt:lpstr>Implications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Questionnaire-based Survey on Nurse Perceptions of Patient Handoffs in Japanese Hospitals</dc:title>
  <dc:creator>Kenji Itoh</dc:creator>
  <cp:lastModifiedBy>sophia</cp:lastModifiedBy>
  <cp:revision>423</cp:revision>
  <dcterms:created xsi:type="dcterms:W3CDTF">2006-08-16T00:00:00Z</dcterms:created>
  <dcterms:modified xsi:type="dcterms:W3CDTF">2022-06-29T09:42:13Z</dcterms:modified>
</cp:coreProperties>
</file>